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8" r:id="rId3"/>
    <p:sldMasterId id="2147483692" r:id="rId4"/>
  </p:sldMasterIdLst>
  <p:notesMasterIdLst>
    <p:notesMasterId r:id="rId23"/>
  </p:notesMasterIdLst>
  <p:sldIdLst>
    <p:sldId id="3561" r:id="rId5"/>
    <p:sldId id="258" r:id="rId6"/>
    <p:sldId id="3562" r:id="rId7"/>
    <p:sldId id="3555" r:id="rId8"/>
    <p:sldId id="3528" r:id="rId9"/>
    <p:sldId id="499" r:id="rId10"/>
    <p:sldId id="3557" r:id="rId11"/>
    <p:sldId id="3569" r:id="rId12"/>
    <p:sldId id="3548" r:id="rId13"/>
    <p:sldId id="3463" r:id="rId14"/>
    <p:sldId id="3471" r:id="rId15"/>
    <p:sldId id="3518" r:id="rId16"/>
    <p:sldId id="263" r:id="rId17"/>
    <p:sldId id="3565" r:id="rId18"/>
    <p:sldId id="265" r:id="rId19"/>
    <p:sldId id="3558" r:id="rId20"/>
    <p:sldId id="3570" r:id="rId21"/>
    <p:sldId id="356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9900"/>
    <a:srgbClr val="0066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649" autoAdjust="0"/>
  </p:normalViewPr>
  <p:slideViewPr>
    <p:cSldViewPr snapToGrid="0">
      <p:cViewPr varScale="1">
        <p:scale>
          <a:sx n="63" d="100"/>
          <a:sy n="63"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Hoja_de_c_lculo_de_Microsoft_Excel3.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rist\OneDrive\Documentos\1.%20Data\1.%20MEF\1.%20MEF.%20Temas%20actuales\1.%20Presentaciones%20y%20data\1.%20Presentaciones\89.%20Septiembre%202021\1.%20Masters\7.1.%20Finanzas%20P&#250;blicas.%20Septiembre%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whkp102vf\charva\home\Desktop\Panama%20peer%20comparison%20data%20v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fwhkp102vf\charva\home\Desktop\Panama%20peer%20comparison%20data%20v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Hoja_de_c_lculo_de_Microsoft_Excel1.xlsx"/></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rist\OneDrive\Documentos\1.%20Data\1.%20MEF\2.%20Modelo%20An&#225;lisis%20Fiscal\1.%20Modelo%20y%20Presentaci&#243;n\1.%20Modelo\1.%20Modelo%20Finanzas%20P&#250;blicas.%2029%20julio%20de%20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rist\OneDrive\Documentos\1.%20Data\1.%20MEF\2.%20Modelo%20An&#225;lisis%20Fiscal\1.%20Modelo%20y%20Presentaci&#243;n\1.%20Modelo\1.%20Modelo%20Finanzas%20P&#250;blicas.%2021%20junio%20de%20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347753533647477E-2"/>
          <c:y val="1.7210151415413998E-2"/>
          <c:w val="0.96823043624177285"/>
          <c:h val="0.81866316209136913"/>
        </c:manualLayout>
      </c:layout>
      <c:areaChart>
        <c:grouping val="stacked"/>
        <c:varyColors val="0"/>
        <c:ser>
          <c:idx val="0"/>
          <c:order val="2"/>
          <c:tx>
            <c:strRef>
              <c:f>'1'!$I$5</c:f>
              <c:strCache>
                <c:ptCount val="1"/>
                <c:pt idx="0">
                  <c:v>White 1</c:v>
                </c:pt>
              </c:strCache>
            </c:strRef>
          </c:tx>
          <c:spPr>
            <a:noFill/>
            <a:ln>
              <a:noFill/>
            </a:ln>
            <a:effectLst/>
          </c:spP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'1'!$I$6:$I$47</c:f>
              <c:numCache>
                <c:formatCode>General</c:formatCode>
                <c:ptCount val="42"/>
                <c:pt idx="0">
                  <c:v>0.107</c:v>
                </c:pt>
                <c:pt idx="1">
                  <c:v>0.10100000000000001</c:v>
                </c:pt>
                <c:pt idx="2">
                  <c:v>0.1</c:v>
                </c:pt>
                <c:pt idx="3">
                  <c:v>0.10100000000000001</c:v>
                </c:pt>
                <c:pt idx="4">
                  <c:v>9.7000000000000003E-2</c:v>
                </c:pt>
                <c:pt idx="5">
                  <c:v>9.6000000000000002E-2</c:v>
                </c:pt>
                <c:pt idx="6">
                  <c:v>9.7000000000000003E-2</c:v>
                </c:pt>
                <c:pt idx="7">
                  <c:v>9.6000000000000002E-2</c:v>
                </c:pt>
                <c:pt idx="8">
                  <c:v>9.7000000000000003E-2</c:v>
                </c:pt>
                <c:pt idx="9">
                  <c:v>8.2000000000000003E-2</c:v>
                </c:pt>
                <c:pt idx="10">
                  <c:v>8.4000000000000005E-2</c:v>
                </c:pt>
                <c:pt idx="11">
                  <c:v>0.08</c:v>
                </c:pt>
                <c:pt idx="12">
                  <c:v>0.08</c:v>
                </c:pt>
                <c:pt idx="13">
                  <c:v>7.8E-2</c:v>
                </c:pt>
                <c:pt idx="14">
                  <c:v>0.08</c:v>
                </c:pt>
                <c:pt idx="15">
                  <c:v>7.8E-2</c:v>
                </c:pt>
                <c:pt idx="16">
                  <c:v>0.08</c:v>
                </c:pt>
                <c:pt idx="17">
                  <c:v>0.08</c:v>
                </c:pt>
                <c:pt idx="18">
                  <c:v>7.8E-2</c:v>
                </c:pt>
                <c:pt idx="19">
                  <c:v>8.2000000000000003E-2</c:v>
                </c:pt>
                <c:pt idx="20">
                  <c:v>7.8E-2</c:v>
                </c:pt>
                <c:pt idx="21">
                  <c:v>0.08</c:v>
                </c:pt>
                <c:pt idx="22">
                  <c:v>0.08</c:v>
                </c:pt>
                <c:pt idx="23">
                  <c:v>8.5999999999999993E-2</c:v>
                </c:pt>
                <c:pt idx="24">
                  <c:v>8.5999999999999993E-2</c:v>
                </c:pt>
                <c:pt idx="25">
                  <c:v>8.5999999999999993E-2</c:v>
                </c:pt>
                <c:pt idx="26">
                  <c:v>8.4000000000000005E-2</c:v>
                </c:pt>
                <c:pt idx="27">
                  <c:v>8.7999999999999995E-2</c:v>
                </c:pt>
                <c:pt idx="28">
                  <c:v>8.7999999999999995E-2</c:v>
                </c:pt>
                <c:pt idx="29">
                  <c:v>8.7999999999999995E-2</c:v>
                </c:pt>
                <c:pt idx="30">
                  <c:v>9.1999999999999998E-2</c:v>
                </c:pt>
                <c:pt idx="31">
                  <c:v>8.5999999999999993E-2</c:v>
                </c:pt>
                <c:pt idx="32">
                  <c:v>0.09</c:v>
                </c:pt>
                <c:pt idx="33">
                  <c:v>9.4E-2</c:v>
                </c:pt>
                <c:pt idx="34">
                  <c:v>0.09</c:v>
                </c:pt>
                <c:pt idx="35">
                  <c:v>8.5999999999999993E-2</c:v>
                </c:pt>
                <c:pt idx="36">
                  <c:v>7.3999999999999996E-2</c:v>
                </c:pt>
                <c:pt idx="37">
                  <c:v>6.8000000000000005E-2</c:v>
                </c:pt>
                <c:pt idx="38">
                  <c:v>7.8E-2</c:v>
                </c:pt>
                <c:pt idx="39">
                  <c:v>8.2000000000000003E-2</c:v>
                </c:pt>
                <c:pt idx="40">
                  <c:v>8.2000000000000003E-2</c:v>
                </c:pt>
                <c:pt idx="41">
                  <c:v>0.08</c:v>
                </c:pt>
              </c:numCache>
            </c:numRef>
          </c:val>
          <c:extLst>
            <c:ext xmlns:c16="http://schemas.microsoft.com/office/drawing/2014/chart" uri="{C3380CC4-5D6E-409C-BE32-E72D297353CC}">
              <c16:uniqueId val="{00000000-4570-457E-856B-22746ED3042F}"/>
            </c:ext>
          </c:extLst>
        </c:ser>
        <c:ser>
          <c:idx val="1"/>
          <c:order val="3"/>
          <c:tx>
            <c:strRef>
              <c:f>'1'!$J$5</c:f>
              <c:strCache>
                <c:ptCount val="1"/>
                <c:pt idx="0">
                  <c:v>Latin American Economies Range ¹</c:v>
                </c:pt>
              </c:strCache>
            </c:strRef>
          </c:tx>
          <c:spPr>
            <a:solidFill>
              <a:srgbClr val="BDCFE7"/>
            </a:solidFill>
            <a:ln>
              <a:noFill/>
            </a:ln>
            <a:effectLst/>
          </c:spP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'1'!$J$6:$J$47</c:f>
              <c:numCache>
                <c:formatCode>General</c:formatCode>
                <c:ptCount val="42"/>
                <c:pt idx="0">
                  <c:v>0.36699999999999999</c:v>
                </c:pt>
                <c:pt idx="1">
                  <c:v>0.38</c:v>
                </c:pt>
                <c:pt idx="2">
                  <c:v>0.38</c:v>
                </c:pt>
                <c:pt idx="3">
                  <c:v>0.38200000000000001</c:v>
                </c:pt>
                <c:pt idx="4">
                  <c:v>0.29900000000000004</c:v>
                </c:pt>
                <c:pt idx="5">
                  <c:v>0.30600000000000005</c:v>
                </c:pt>
                <c:pt idx="6">
                  <c:v>0.34499999999999997</c:v>
                </c:pt>
                <c:pt idx="7">
                  <c:v>0.35</c:v>
                </c:pt>
                <c:pt idx="8">
                  <c:v>0.33199999999999996</c:v>
                </c:pt>
                <c:pt idx="9">
                  <c:v>0.34499999999999997</c:v>
                </c:pt>
                <c:pt idx="10">
                  <c:v>0.316</c:v>
                </c:pt>
                <c:pt idx="11">
                  <c:v>0.32699999999999996</c:v>
                </c:pt>
                <c:pt idx="12">
                  <c:v>0.34299999999999997</c:v>
                </c:pt>
                <c:pt idx="13">
                  <c:v>0.34699999999999998</c:v>
                </c:pt>
                <c:pt idx="14">
                  <c:v>0.312</c:v>
                </c:pt>
                <c:pt idx="15">
                  <c:v>0.29799999999999999</c:v>
                </c:pt>
                <c:pt idx="16">
                  <c:v>0.27299999999999996</c:v>
                </c:pt>
                <c:pt idx="17">
                  <c:v>0.26300000000000001</c:v>
                </c:pt>
                <c:pt idx="18">
                  <c:v>0.25700000000000001</c:v>
                </c:pt>
                <c:pt idx="19">
                  <c:v>0.25700000000000001</c:v>
                </c:pt>
                <c:pt idx="20">
                  <c:v>0.27499999999999997</c:v>
                </c:pt>
                <c:pt idx="21">
                  <c:v>0.29599999999999999</c:v>
                </c:pt>
                <c:pt idx="22">
                  <c:v>0.32400000000000001</c:v>
                </c:pt>
                <c:pt idx="23">
                  <c:v>0.33099999999999996</c:v>
                </c:pt>
                <c:pt idx="24">
                  <c:v>0.32299999999999995</c:v>
                </c:pt>
                <c:pt idx="25">
                  <c:v>0.34499999999999997</c:v>
                </c:pt>
                <c:pt idx="26">
                  <c:v>0.36</c:v>
                </c:pt>
                <c:pt idx="27">
                  <c:v>0.35099999999999998</c:v>
                </c:pt>
                <c:pt idx="28">
                  <c:v>0.34299999999999997</c:v>
                </c:pt>
                <c:pt idx="29">
                  <c:v>0.32299999999999995</c:v>
                </c:pt>
                <c:pt idx="30">
                  <c:v>0.31699999999999995</c:v>
                </c:pt>
                <c:pt idx="31">
                  <c:v>0.31800000000000006</c:v>
                </c:pt>
                <c:pt idx="32">
                  <c:v>0.30600000000000005</c:v>
                </c:pt>
                <c:pt idx="33">
                  <c:v>0.30000000000000004</c:v>
                </c:pt>
                <c:pt idx="34">
                  <c:v>0.29400000000000004</c:v>
                </c:pt>
                <c:pt idx="35">
                  <c:v>0.28400000000000003</c:v>
                </c:pt>
                <c:pt idx="36">
                  <c:v>0.29099999999999998</c:v>
                </c:pt>
                <c:pt idx="37">
                  <c:v>0.29099999999999998</c:v>
                </c:pt>
                <c:pt idx="38">
                  <c:v>0.28699999999999998</c:v>
                </c:pt>
                <c:pt idx="39">
                  <c:v>0.28299999999999997</c:v>
                </c:pt>
                <c:pt idx="40">
                  <c:v>0.28399999999999997</c:v>
                </c:pt>
                <c:pt idx="41">
                  <c:v>0.29199999999999998</c:v>
                </c:pt>
              </c:numCache>
            </c:numRef>
          </c:val>
          <c:extLst>
            <c:ext xmlns:c16="http://schemas.microsoft.com/office/drawing/2014/chart" uri="{C3380CC4-5D6E-409C-BE32-E72D297353CC}">
              <c16:uniqueId val="{00000001-4570-457E-856B-22746ED3042F}"/>
            </c:ext>
          </c:extLst>
        </c:ser>
        <c:ser>
          <c:idx val="2"/>
          <c:order val="4"/>
          <c:tx>
            <c:strRef>
              <c:f>'1'!$K$5</c:f>
              <c:strCache>
                <c:ptCount val="1"/>
                <c:pt idx="0">
                  <c:v>White 2</c:v>
                </c:pt>
              </c:strCache>
            </c:strRef>
          </c:tx>
          <c:spPr>
            <a:noFill/>
            <a:ln>
              <a:noFill/>
            </a:ln>
            <a:effectLst/>
          </c:spP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'1'!$K$6:$K$47</c:f>
              <c:numCache>
                <c:formatCode>General</c:formatCode>
                <c:ptCount val="42"/>
                <c:pt idx="0">
                  <c:v>0.13</c:v>
                </c:pt>
                <c:pt idx="1">
                  <c:v>0.10399999999999998</c:v>
                </c:pt>
                <c:pt idx="2">
                  <c:v>0.11499999999999999</c:v>
                </c:pt>
                <c:pt idx="3">
                  <c:v>0.10799999999999998</c:v>
                </c:pt>
                <c:pt idx="4">
                  <c:v>0.21999999999999997</c:v>
                </c:pt>
                <c:pt idx="5">
                  <c:v>0.17699999999999994</c:v>
                </c:pt>
                <c:pt idx="6">
                  <c:v>0.16599999999999998</c:v>
                </c:pt>
                <c:pt idx="7">
                  <c:v>0.16599999999999998</c:v>
                </c:pt>
                <c:pt idx="8">
                  <c:v>0.15999999999999998</c:v>
                </c:pt>
                <c:pt idx="9">
                  <c:v>0.15199999999999997</c:v>
                </c:pt>
                <c:pt idx="10">
                  <c:v>0.18099999999999994</c:v>
                </c:pt>
                <c:pt idx="11">
                  <c:v>0.17399999999999999</c:v>
                </c:pt>
                <c:pt idx="12">
                  <c:v>3.9000000000000035E-2</c:v>
                </c:pt>
                <c:pt idx="13">
                  <c:v>-1.8000000000000016E-2</c:v>
                </c:pt>
                <c:pt idx="14">
                  <c:v>3.0999999999999972E-2</c:v>
                </c:pt>
                <c:pt idx="15">
                  <c:v>7.6000000000000012E-2</c:v>
                </c:pt>
                <c:pt idx="16">
                  <c:v>0.121</c:v>
                </c:pt>
                <c:pt idx="17">
                  <c:v>0.15699999999999997</c:v>
                </c:pt>
                <c:pt idx="18">
                  <c:v>0.17199999999999999</c:v>
                </c:pt>
                <c:pt idx="19">
                  <c:v>0.17599999999999999</c:v>
                </c:pt>
                <c:pt idx="20">
                  <c:v>0.16900000000000004</c:v>
                </c:pt>
                <c:pt idx="21">
                  <c:v>0.16400000000000003</c:v>
                </c:pt>
                <c:pt idx="22">
                  <c:v>0.15500000000000003</c:v>
                </c:pt>
                <c:pt idx="23">
                  <c:v>0.15999999999999998</c:v>
                </c:pt>
                <c:pt idx="24">
                  <c:v>5.9000000000000052E-2</c:v>
                </c:pt>
                <c:pt idx="25">
                  <c:v>4.4999999999999984E-2</c:v>
                </c:pt>
                <c:pt idx="26">
                  <c:v>4.4999999999999984E-2</c:v>
                </c:pt>
                <c:pt idx="27">
                  <c:v>5.3999999999999992E-2</c:v>
                </c:pt>
                <c:pt idx="28">
                  <c:v>5.5999999999999994E-2</c:v>
                </c:pt>
                <c:pt idx="29">
                  <c:v>3.1000000000000028E-2</c:v>
                </c:pt>
                <c:pt idx="30">
                  <c:v>4.1000000000000036E-2</c:v>
                </c:pt>
                <c:pt idx="31">
                  <c:v>5.5999999999999994E-2</c:v>
                </c:pt>
                <c:pt idx="32">
                  <c:v>7.999999999999996E-2</c:v>
                </c:pt>
                <c:pt idx="33">
                  <c:v>7.7999999999999958E-2</c:v>
                </c:pt>
                <c:pt idx="34">
                  <c:v>8.7999999999999967E-2</c:v>
                </c:pt>
                <c:pt idx="35">
                  <c:v>7.2000000000000008E-2</c:v>
                </c:pt>
                <c:pt idx="36">
                  <c:v>6.6000000000000003E-2</c:v>
                </c:pt>
                <c:pt idx="37">
                  <c:v>8.2000000000000017E-2</c:v>
                </c:pt>
                <c:pt idx="38">
                  <c:v>8.3000000000000018E-2</c:v>
                </c:pt>
                <c:pt idx="39">
                  <c:v>9.7000000000000031E-2</c:v>
                </c:pt>
                <c:pt idx="40">
                  <c:v>0.10399999999999998</c:v>
                </c:pt>
                <c:pt idx="41">
                  <c:v>9.9999999999999978E-2</c:v>
                </c:pt>
              </c:numCache>
            </c:numRef>
          </c:val>
          <c:extLst>
            <c:ext xmlns:c16="http://schemas.microsoft.com/office/drawing/2014/chart" uri="{C3380CC4-5D6E-409C-BE32-E72D297353CC}">
              <c16:uniqueId val="{00000002-4570-457E-856B-22746ED3042F}"/>
            </c:ext>
          </c:extLst>
        </c:ser>
        <c:ser>
          <c:idx val="3"/>
          <c:order val="5"/>
          <c:tx>
            <c:strRef>
              <c:f>'1'!$L$5</c:f>
              <c:strCache>
                <c:ptCount val="1"/>
                <c:pt idx="0">
                  <c:v>Advanced Economies Range</c:v>
                </c:pt>
              </c:strCache>
            </c:strRef>
          </c:tx>
          <c:spPr>
            <a:solidFill>
              <a:srgbClr val="E7E6E6"/>
            </a:solidFill>
            <a:ln>
              <a:noFill/>
            </a:ln>
            <a:effectLst/>
          </c:spP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'1'!$L$6:$L$47</c:f>
              <c:numCache>
                <c:formatCode>General</c:formatCode>
                <c:ptCount val="42"/>
                <c:pt idx="0">
                  <c:v>0.39600000000000002</c:v>
                </c:pt>
                <c:pt idx="1">
                  <c:v>0.41500000000000004</c:v>
                </c:pt>
                <c:pt idx="2">
                  <c:v>0.40500000000000003</c:v>
                </c:pt>
                <c:pt idx="3">
                  <c:v>0.40900000000000003</c:v>
                </c:pt>
                <c:pt idx="4">
                  <c:v>0.38400000000000001</c:v>
                </c:pt>
                <c:pt idx="5">
                  <c:v>0.42100000000000004</c:v>
                </c:pt>
                <c:pt idx="6">
                  <c:v>0.39200000000000002</c:v>
                </c:pt>
                <c:pt idx="7">
                  <c:v>0.38800000000000001</c:v>
                </c:pt>
                <c:pt idx="8">
                  <c:v>0.41100000000000003</c:v>
                </c:pt>
                <c:pt idx="9">
                  <c:v>0.42100000000000004</c:v>
                </c:pt>
                <c:pt idx="10">
                  <c:v>0.41900000000000004</c:v>
                </c:pt>
                <c:pt idx="11">
                  <c:v>0.41900000000000004</c:v>
                </c:pt>
                <c:pt idx="12">
                  <c:v>0.53800000000000003</c:v>
                </c:pt>
                <c:pt idx="13">
                  <c:v>0.59299999999999997</c:v>
                </c:pt>
                <c:pt idx="14">
                  <c:v>0.57699999999999996</c:v>
                </c:pt>
                <c:pt idx="15">
                  <c:v>0.54800000000000004</c:v>
                </c:pt>
                <c:pt idx="16">
                  <c:v>0.52600000000000002</c:v>
                </c:pt>
                <c:pt idx="17">
                  <c:v>0.5</c:v>
                </c:pt>
                <c:pt idx="18">
                  <c:v>0.49299999999999999</c:v>
                </c:pt>
                <c:pt idx="19">
                  <c:v>0.48499999999999999</c:v>
                </c:pt>
                <c:pt idx="20">
                  <c:v>0.47799999999999998</c:v>
                </c:pt>
                <c:pt idx="21">
                  <c:v>0.45999999999999996</c:v>
                </c:pt>
                <c:pt idx="22">
                  <c:v>0.44099999999999995</c:v>
                </c:pt>
                <c:pt idx="23">
                  <c:v>0.42300000000000004</c:v>
                </c:pt>
                <c:pt idx="24">
                  <c:v>0.53200000000000003</c:v>
                </c:pt>
                <c:pt idx="25">
                  <c:v>0.52400000000000002</c:v>
                </c:pt>
                <c:pt idx="26">
                  <c:v>0.51100000000000001</c:v>
                </c:pt>
                <c:pt idx="27">
                  <c:v>0.50700000000000001</c:v>
                </c:pt>
                <c:pt idx="28">
                  <c:v>0.51300000000000001</c:v>
                </c:pt>
                <c:pt idx="29">
                  <c:v>0.55800000000000005</c:v>
                </c:pt>
                <c:pt idx="30">
                  <c:v>0.55000000000000004</c:v>
                </c:pt>
                <c:pt idx="31">
                  <c:v>0.54</c:v>
                </c:pt>
                <c:pt idx="32">
                  <c:v>0.52400000000000002</c:v>
                </c:pt>
                <c:pt idx="33">
                  <c:v>0.52800000000000002</c:v>
                </c:pt>
                <c:pt idx="34">
                  <c:v>0.52800000000000002</c:v>
                </c:pt>
                <c:pt idx="35">
                  <c:v>0.55800000000000005</c:v>
                </c:pt>
                <c:pt idx="36">
                  <c:v>0.56899999999999995</c:v>
                </c:pt>
                <c:pt idx="37">
                  <c:v>0.55899999999999994</c:v>
                </c:pt>
                <c:pt idx="38">
                  <c:v>0.55200000000000005</c:v>
                </c:pt>
                <c:pt idx="39">
                  <c:v>0.53800000000000003</c:v>
                </c:pt>
                <c:pt idx="40">
                  <c:v>0.53</c:v>
                </c:pt>
                <c:pt idx="41">
                  <c:v>0.52800000000000002</c:v>
                </c:pt>
              </c:numCache>
            </c:numRef>
          </c:val>
          <c:extLst>
            <c:ext xmlns:c16="http://schemas.microsoft.com/office/drawing/2014/chart" uri="{C3380CC4-5D6E-409C-BE32-E72D297353CC}">
              <c16:uniqueId val="{00000003-4570-457E-856B-22746ED3042F}"/>
            </c:ext>
          </c:extLst>
        </c:ser>
        <c:dLbls>
          <c:showLegendKey val="0"/>
          <c:showVal val="0"/>
          <c:showCatName val="0"/>
          <c:showSerName val="0"/>
          <c:showPercent val="0"/>
          <c:showBubbleSize val="0"/>
        </c:dLbls>
        <c:axId val="1984421487"/>
        <c:axId val="1984432719"/>
      </c:areaChart>
      <c:lineChart>
        <c:grouping val="standard"/>
        <c:varyColors val="0"/>
        <c:ser>
          <c:idx val="4"/>
          <c:order val="0"/>
          <c:tx>
            <c:strRef>
              <c:f>'1'!$M$5</c:f>
              <c:strCache>
                <c:ptCount val="1"/>
                <c:pt idx="0">
                  <c:v>Korea</c:v>
                </c:pt>
              </c:strCache>
            </c:strRef>
          </c:tx>
          <c:spPr>
            <a:ln w="28575" cap="rnd">
              <a:solidFill>
                <a:schemeClr val="accent1"/>
              </a:solidFill>
              <a:round/>
            </a:ln>
            <a:effectLst/>
          </c:spPr>
          <c:marker>
            <c:symbol val="none"/>
          </c:marke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'1'!$M$6:$M$47</c:f>
              <c:numCache>
                <c:formatCode>General</c:formatCode>
                <c:ptCount val="42"/>
                <c:pt idx="0">
                  <c:v>0.22800000000000001</c:v>
                </c:pt>
                <c:pt idx="1">
                  <c:v>0.248</c:v>
                </c:pt>
                <c:pt idx="2">
                  <c:v>0.26100000000000001</c:v>
                </c:pt>
                <c:pt idx="3">
                  <c:v>0.28100000000000003</c:v>
                </c:pt>
                <c:pt idx="4">
                  <c:v>0.28999999999999998</c:v>
                </c:pt>
                <c:pt idx="5">
                  <c:v>0.316</c:v>
                </c:pt>
                <c:pt idx="6">
                  <c:v>0.34899999999999998</c:v>
                </c:pt>
                <c:pt idx="7">
                  <c:v>0.36099999999999999</c:v>
                </c:pt>
                <c:pt idx="8">
                  <c:v>0.376</c:v>
                </c:pt>
                <c:pt idx="9">
                  <c:v>0.39400000000000002</c:v>
                </c:pt>
                <c:pt idx="10">
                  <c:v>0.41899999999999998</c:v>
                </c:pt>
                <c:pt idx="11">
                  <c:v>0.442</c:v>
                </c:pt>
                <c:pt idx="12">
                  <c:v>0.44800000000000001</c:v>
                </c:pt>
                <c:pt idx="13">
                  <c:v>0.40699999999999997</c:v>
                </c:pt>
                <c:pt idx="14">
                  <c:v>0.437</c:v>
                </c:pt>
                <c:pt idx="15">
                  <c:v>0.45800000000000002</c:v>
                </c:pt>
                <c:pt idx="16">
                  <c:v>0.47799999999999998</c:v>
                </c:pt>
                <c:pt idx="17">
                  <c:v>0.505</c:v>
                </c:pt>
                <c:pt idx="18">
                  <c:v>0.51100000000000001</c:v>
                </c:pt>
                <c:pt idx="19">
                  <c:v>0.51900000000000002</c:v>
                </c:pt>
                <c:pt idx="20">
                  <c:v>0.52800000000000002</c:v>
                </c:pt>
                <c:pt idx="21">
                  <c:v>0.54400000000000004</c:v>
                </c:pt>
                <c:pt idx="22">
                  <c:v>0.56499999999999995</c:v>
                </c:pt>
                <c:pt idx="23">
                  <c:v>0.58499999999999996</c:v>
                </c:pt>
                <c:pt idx="24">
                  <c:v>0.60399999999999998</c:v>
                </c:pt>
                <c:pt idx="25">
                  <c:v>0.63200000000000001</c:v>
                </c:pt>
                <c:pt idx="26">
                  <c:v>0.64500000000000002</c:v>
                </c:pt>
                <c:pt idx="27">
                  <c:v>0.65</c:v>
                </c:pt>
                <c:pt idx="28">
                  <c:v>0.65700000000000003</c:v>
                </c:pt>
                <c:pt idx="29">
                  <c:v>0.66500000000000004</c:v>
                </c:pt>
                <c:pt idx="30">
                  <c:v>0.66100000000000003</c:v>
                </c:pt>
                <c:pt idx="31">
                  <c:v>0.67300000000000004</c:v>
                </c:pt>
                <c:pt idx="32">
                  <c:v>0.67800000000000005</c:v>
                </c:pt>
                <c:pt idx="33">
                  <c:v>0.68200000000000005</c:v>
                </c:pt>
                <c:pt idx="34">
                  <c:v>0.68200000000000005</c:v>
                </c:pt>
                <c:pt idx="35">
                  <c:v>0.7</c:v>
                </c:pt>
                <c:pt idx="36">
                  <c:v>0.68799999999999994</c:v>
                </c:pt>
                <c:pt idx="37">
                  <c:v>0.68400000000000005</c:v>
                </c:pt>
                <c:pt idx="38">
                  <c:v>0.69399999999999995</c:v>
                </c:pt>
                <c:pt idx="39">
                  <c:v>0.70599999999999996</c:v>
                </c:pt>
                <c:pt idx="40">
                  <c:v>0.71499999999999997</c:v>
                </c:pt>
                <c:pt idx="41">
                  <c:v>0.72499999999999998</c:v>
                </c:pt>
              </c:numCache>
            </c:numRef>
          </c:val>
          <c:smooth val="0"/>
          <c:extLst>
            <c:ext xmlns:c16="http://schemas.microsoft.com/office/drawing/2014/chart" uri="{C3380CC4-5D6E-409C-BE32-E72D297353CC}">
              <c16:uniqueId val="{00000004-4570-457E-856B-22746ED3042F}"/>
            </c:ext>
          </c:extLst>
        </c:ser>
        <c:ser>
          <c:idx val="5"/>
          <c:order val="1"/>
          <c:tx>
            <c:strRef>
              <c:f>'1'!$N$5</c:f>
              <c:strCache>
                <c:ptCount val="1"/>
                <c:pt idx="0">
                  <c:v>Panama</c:v>
                </c:pt>
              </c:strCache>
            </c:strRef>
          </c:tx>
          <c:spPr>
            <a:ln w="28575" cap="rnd">
              <a:solidFill>
                <a:srgbClr val="FF0000"/>
              </a:solidFill>
              <a:round/>
            </a:ln>
            <a:effectLst/>
          </c:spPr>
          <c:marker>
            <c:symbol val="none"/>
          </c:marke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'1'!$N$6:$N$47</c:f>
              <c:numCache>
                <c:formatCode>General</c:formatCode>
                <c:ptCount val="42"/>
                <c:pt idx="0">
                  <c:v>0.33100000000000002</c:v>
                </c:pt>
                <c:pt idx="1">
                  <c:v>0.32700000000000001</c:v>
                </c:pt>
                <c:pt idx="2">
                  <c:v>0.30399999999999999</c:v>
                </c:pt>
                <c:pt idx="3">
                  <c:v>0.251</c:v>
                </c:pt>
                <c:pt idx="4">
                  <c:v>0.24399999999999999</c:v>
                </c:pt>
                <c:pt idx="5">
                  <c:v>0.25700000000000001</c:v>
                </c:pt>
                <c:pt idx="6">
                  <c:v>0.27900000000000003</c:v>
                </c:pt>
                <c:pt idx="7">
                  <c:v>0.28799999999999998</c:v>
                </c:pt>
                <c:pt idx="8">
                  <c:v>0.29199999999999998</c:v>
                </c:pt>
                <c:pt idx="9">
                  <c:v>0.28999999999999998</c:v>
                </c:pt>
                <c:pt idx="10">
                  <c:v>0.28299999999999997</c:v>
                </c:pt>
                <c:pt idx="11">
                  <c:v>0.28999999999999998</c:v>
                </c:pt>
                <c:pt idx="12">
                  <c:v>0.29199999999999998</c:v>
                </c:pt>
                <c:pt idx="13">
                  <c:v>0.3</c:v>
                </c:pt>
                <c:pt idx="14">
                  <c:v>0.29399999999999998</c:v>
                </c:pt>
                <c:pt idx="15">
                  <c:v>0.28699999999999998</c:v>
                </c:pt>
                <c:pt idx="16">
                  <c:v>0.28299999999999997</c:v>
                </c:pt>
                <c:pt idx="17">
                  <c:v>0.28100000000000003</c:v>
                </c:pt>
                <c:pt idx="18">
                  <c:v>0.28499999999999998</c:v>
                </c:pt>
                <c:pt idx="19">
                  <c:v>0.28999999999999998</c:v>
                </c:pt>
                <c:pt idx="20">
                  <c:v>0.29599999999999999</c:v>
                </c:pt>
                <c:pt idx="21">
                  <c:v>0.308</c:v>
                </c:pt>
                <c:pt idx="22">
                  <c:v>0.33900000000000002</c:v>
                </c:pt>
                <c:pt idx="23">
                  <c:v>0.36799999999999999</c:v>
                </c:pt>
                <c:pt idx="24">
                  <c:v>0.38200000000000001</c:v>
                </c:pt>
                <c:pt idx="25">
                  <c:v>0.39400000000000002</c:v>
                </c:pt>
                <c:pt idx="26">
                  <c:v>0.42499999999999999</c:v>
                </c:pt>
                <c:pt idx="27">
                  <c:v>0.44800000000000001</c:v>
                </c:pt>
                <c:pt idx="28">
                  <c:v>0.46800000000000003</c:v>
                </c:pt>
                <c:pt idx="29">
                  <c:v>0.47799999999999998</c:v>
                </c:pt>
                <c:pt idx="30">
                  <c:v>0.48499999999999999</c:v>
                </c:pt>
                <c:pt idx="31">
                  <c:v>0.495</c:v>
                </c:pt>
                <c:pt idx="32">
                  <c:v>0.503</c:v>
                </c:pt>
                <c:pt idx="33">
                  <c:v>0.50700000000000001</c:v>
                </c:pt>
                <c:pt idx="34">
                  <c:v>0.50700000000000001</c:v>
                </c:pt>
                <c:pt idx="35">
                  <c:v>0.42899999999999999</c:v>
                </c:pt>
                <c:pt idx="36">
                  <c:v>0.44400000000000001</c:v>
                </c:pt>
                <c:pt idx="37">
                  <c:v>0.44600000000000001</c:v>
                </c:pt>
                <c:pt idx="38">
                  <c:v>0.45800000000000002</c:v>
                </c:pt>
                <c:pt idx="39">
                  <c:v>0.47199999999999998</c:v>
                </c:pt>
                <c:pt idx="40">
                  <c:v>0.48299999999999998</c:v>
                </c:pt>
                <c:pt idx="41">
                  <c:v>0.495</c:v>
                </c:pt>
              </c:numCache>
            </c:numRef>
          </c:val>
          <c:smooth val="0"/>
          <c:extLst>
            <c:ext xmlns:c16="http://schemas.microsoft.com/office/drawing/2014/chart" uri="{C3380CC4-5D6E-409C-BE32-E72D297353CC}">
              <c16:uniqueId val="{00000005-4570-457E-856B-22746ED3042F}"/>
            </c:ext>
          </c:extLst>
        </c:ser>
        <c:dLbls>
          <c:showLegendKey val="0"/>
          <c:showVal val="0"/>
          <c:showCatName val="0"/>
          <c:showSerName val="0"/>
          <c:showPercent val="0"/>
          <c:showBubbleSize val="0"/>
        </c:dLbls>
        <c:marker val="1"/>
        <c:smooth val="0"/>
        <c:axId val="1984421487"/>
        <c:axId val="1984432719"/>
      </c:lineChart>
      <c:dateAx>
        <c:axId val="1984421487"/>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0" spcFirstLastPara="1" vertOverflow="ellipsis" wrap="square" anchor="ctr" anchorCtr="1"/>
          <a:lstStyle/>
          <a:p>
            <a:pPr>
              <a:defRPr sz="1200" b="1" i="0" u="none" strike="noStrike" kern="1200" baseline="0">
                <a:solidFill>
                  <a:srgbClr val="002060"/>
                </a:solidFill>
                <a:latin typeface="Arial" panose="020B0604020202020204" pitchFamily="34" charset="0"/>
                <a:ea typeface="Arial"/>
                <a:cs typeface="Arial" panose="020B0604020202020204" pitchFamily="34" charset="0"/>
              </a:defRPr>
            </a:pPr>
            <a:endParaRPr lang="es-PA"/>
          </a:p>
        </c:txPr>
        <c:crossAx val="1984432719"/>
        <c:crosses val="autoZero"/>
        <c:auto val="0"/>
        <c:lblOffset val="100"/>
        <c:baseTimeUnit val="days"/>
        <c:majorUnit val="5"/>
        <c:majorTimeUnit val="days"/>
      </c:dateAx>
      <c:valAx>
        <c:axId val="1984432719"/>
        <c:scaling>
          <c:orientation val="minMax"/>
          <c:max val="1"/>
        </c:scaling>
        <c:delete val="0"/>
        <c:axPos val="l"/>
        <c:numFmt formatCode="#,##0.00_);\(#,##0.0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050" b="1" i="0" u="none" strike="noStrike" kern="1200" baseline="0">
                <a:solidFill>
                  <a:srgbClr val="002060"/>
                </a:solidFill>
                <a:latin typeface="Arial" panose="020B0604020202020204" pitchFamily="34" charset="0"/>
                <a:ea typeface="Arial"/>
                <a:cs typeface="Arial" panose="020B0604020202020204" pitchFamily="34" charset="0"/>
              </a:defRPr>
            </a:pPr>
            <a:endParaRPr lang="es-PA"/>
          </a:p>
        </c:txPr>
        <c:crossAx val="1984421487"/>
        <c:crosses val="autoZero"/>
        <c:crossBetween val="midCat"/>
        <c:majorUnit val="0.25"/>
      </c:valAx>
      <c:spPr>
        <a:noFill/>
        <a:ln>
          <a:noFill/>
        </a:ln>
        <a:effectLst/>
      </c:spPr>
    </c:plotArea>
    <c:plotVisOnly val="1"/>
    <c:dispBlanksAs val="zero"/>
    <c:showDLblsOverMax val="0"/>
  </c:chart>
  <c:spPr>
    <a:noFill/>
    <a:ln w="9525" cap="flat" cmpd="sng" algn="ctr">
      <a:noFill/>
      <a:round/>
    </a:ln>
    <a:effectLst/>
  </c:spPr>
  <c:txPr>
    <a:bodyPr/>
    <a:lstStyle/>
    <a:p>
      <a:pPr>
        <a:defRPr>
          <a:solidFill>
            <a:srgbClr val="000000"/>
          </a:solidFill>
          <a:latin typeface="Arial" panose="020B0604020202020204" pitchFamily="34" charset="0"/>
          <a:ea typeface="Arial"/>
          <a:cs typeface="Arial" panose="020B0604020202020204" pitchFamily="34" charset="0"/>
        </a:defRPr>
      </a:pPr>
      <a:endParaRPr lang="es-PA"/>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2060"/>
                </a:solidFill>
                <a:latin typeface="Tahoma" panose="020B0604030504040204" pitchFamily="34" charset="0"/>
                <a:ea typeface="Tahoma" panose="020B0604030504040204" pitchFamily="34" charset="0"/>
                <a:cs typeface="Tahoma" panose="020B0604030504040204" pitchFamily="34" charset="0"/>
              </a:defRPr>
            </a:pPr>
            <a:r>
              <a:rPr lang="es-PA" sz="1400" noProof="0" dirty="0">
                <a:solidFill>
                  <a:srgbClr val="002060"/>
                </a:solidFill>
              </a:rPr>
              <a:t>Variación de la Deuda Pública (en porcentajes)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s-PA"/>
        </a:p>
      </c:txPr>
    </c:title>
    <c:autoTitleDeleted val="0"/>
    <c:plotArea>
      <c:layout>
        <c:manualLayout>
          <c:layoutTarget val="inner"/>
          <c:xMode val="edge"/>
          <c:yMode val="edge"/>
          <c:x val="1.935870516185477E-2"/>
          <c:y val="0.21800925925925929"/>
          <c:w val="0.97508573928258968"/>
          <c:h val="0.67459135316418772"/>
        </c:manualLayout>
      </c:layout>
      <c:lineChart>
        <c:grouping val="standard"/>
        <c:varyColors val="0"/>
        <c:ser>
          <c:idx val="0"/>
          <c:order val="0"/>
          <c:tx>
            <c:strRef>
              <c:f>Hoja1!$A$11</c:f>
              <c:strCache>
                <c:ptCount val="1"/>
                <c:pt idx="0">
                  <c:v>Aumento de la deuda pública En porcentajes</c:v>
                </c:pt>
              </c:strCache>
            </c:strRef>
          </c:tx>
          <c:spPr>
            <a:ln w="38100" cap="rnd">
              <a:solidFill>
                <a:srgbClr val="002060"/>
              </a:solidFill>
              <a:round/>
            </a:ln>
            <a:effectLst/>
          </c:spPr>
          <c:marker>
            <c:symbol val="none"/>
          </c:marker>
          <c:dLbls>
            <c:dLbl>
              <c:idx val="0"/>
              <c:layout>
                <c:manualLayout>
                  <c:x val="-6.666666666666668E-2"/>
                  <c:y val="-4.629629629629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7F-43C4-806C-2F4E3D1EA7EE}"/>
                </c:ext>
              </c:extLst>
            </c:dLbl>
            <c:dLbl>
              <c:idx val="1"/>
              <c:layout>
                <c:manualLayout>
                  <c:x val="-1.6666666666666666E-2"/>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7F-43C4-806C-2F4E3D1EA7EE}"/>
                </c:ext>
              </c:extLst>
            </c:dLbl>
            <c:dLbl>
              <c:idx val="2"/>
              <c:layout>
                <c:manualLayout>
                  <c:x val="-2.7777777777777776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7F-43C4-806C-2F4E3D1EA7EE}"/>
                </c:ext>
              </c:extLst>
            </c:dLbl>
            <c:dLbl>
              <c:idx val="3"/>
              <c:layout>
                <c:manualLayout>
                  <c:x val="-4.270568704686243E-2"/>
                  <c:y val="-3.4629316853029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7F-43C4-806C-2F4E3D1EA7EE}"/>
                </c:ext>
              </c:extLst>
            </c:dLbl>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Hoja1!$B$10:$F$10</c:f>
              <c:numCache>
                <c:formatCode>General</c:formatCode>
                <c:ptCount val="5"/>
                <c:pt idx="0">
                  <c:v>2020</c:v>
                </c:pt>
                <c:pt idx="1">
                  <c:v>2021</c:v>
                </c:pt>
                <c:pt idx="2">
                  <c:v>2022</c:v>
                </c:pt>
                <c:pt idx="3">
                  <c:v>2023</c:v>
                </c:pt>
                <c:pt idx="4">
                  <c:v>2024</c:v>
                </c:pt>
              </c:numCache>
            </c:numRef>
          </c:cat>
          <c:val>
            <c:numRef>
              <c:f>Hoja1!$B$11:$F$11</c:f>
              <c:numCache>
                <c:formatCode>General</c:formatCode>
                <c:ptCount val="5"/>
                <c:pt idx="0">
                  <c:v>19.100000000000001</c:v>
                </c:pt>
                <c:pt idx="1">
                  <c:v>8.5</c:v>
                </c:pt>
                <c:pt idx="2">
                  <c:v>6.3</c:v>
                </c:pt>
                <c:pt idx="3">
                  <c:v>4.4000000000000004</c:v>
                </c:pt>
                <c:pt idx="4">
                  <c:v>2.8</c:v>
                </c:pt>
              </c:numCache>
            </c:numRef>
          </c:val>
          <c:smooth val="1"/>
          <c:extLst>
            <c:ext xmlns:c16="http://schemas.microsoft.com/office/drawing/2014/chart" uri="{C3380CC4-5D6E-409C-BE32-E72D297353CC}">
              <c16:uniqueId val="{00000004-AA7F-43C4-806C-2F4E3D1EA7EE}"/>
            </c:ext>
          </c:extLst>
        </c:ser>
        <c:dLbls>
          <c:showLegendKey val="0"/>
          <c:showVal val="0"/>
          <c:showCatName val="0"/>
          <c:showSerName val="0"/>
          <c:showPercent val="0"/>
          <c:showBubbleSize val="0"/>
        </c:dLbls>
        <c:smooth val="0"/>
        <c:axId val="653102720"/>
        <c:axId val="653103048"/>
      </c:lineChart>
      <c:catAx>
        <c:axId val="65310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PA"/>
          </a:p>
        </c:txPr>
        <c:crossAx val="653103048"/>
        <c:crosses val="autoZero"/>
        <c:auto val="1"/>
        <c:lblAlgn val="ctr"/>
        <c:lblOffset val="100"/>
        <c:noMultiLvlLbl val="0"/>
      </c:catAx>
      <c:valAx>
        <c:axId val="653103048"/>
        <c:scaling>
          <c:orientation val="minMax"/>
          <c:max val="20"/>
        </c:scaling>
        <c:delete val="1"/>
        <c:axPos val="l"/>
        <c:numFmt formatCode="General" sourceLinked="1"/>
        <c:majorTickMark val="none"/>
        <c:minorTickMark val="none"/>
        <c:tickLblPos val="nextTo"/>
        <c:crossAx val="6531027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600" b="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PA"/>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32424212057279E-2"/>
          <c:y val="2.1754028007255122E-2"/>
          <c:w val="0.99129961935834687"/>
          <c:h val="0.89247525649674286"/>
        </c:manualLayout>
      </c:layout>
      <c:lineChart>
        <c:grouping val="standard"/>
        <c:varyColors val="0"/>
        <c:ser>
          <c:idx val="0"/>
          <c:order val="0"/>
          <c:tx>
            <c:strRef>
              <c:f>Hoja4!$A$2</c:f>
              <c:strCache>
                <c:ptCount val="1"/>
                <c:pt idx="0">
                  <c:v>Variación del Producto Interno Bruto Real (en porcentajes)</c:v>
                </c:pt>
              </c:strCache>
            </c:strRef>
          </c:tx>
          <c:spPr>
            <a:ln w="47625" cap="rnd">
              <a:solidFill>
                <a:srgbClr val="003366"/>
              </a:solidFill>
              <a:round/>
            </a:ln>
            <a:effectLst/>
          </c:spPr>
          <c:marker>
            <c:symbol val="none"/>
          </c:marker>
          <c:cat>
            <c:strRef>
              <c:f>Hoja4!$B$1:$K$1</c:f>
              <c:strCache>
                <c:ptCount val="10"/>
                <c:pt idx="0">
                  <c:v>I Tri 2019</c:v>
                </c:pt>
                <c:pt idx="1">
                  <c:v>II Tri 2019</c:v>
                </c:pt>
                <c:pt idx="2">
                  <c:v>III Tri 2019</c:v>
                </c:pt>
                <c:pt idx="3">
                  <c:v>IV Tri 2019</c:v>
                </c:pt>
                <c:pt idx="4">
                  <c:v>I Tri 2020</c:v>
                </c:pt>
                <c:pt idx="5">
                  <c:v>II Tri 2020</c:v>
                </c:pt>
                <c:pt idx="6">
                  <c:v>III Tri 2020</c:v>
                </c:pt>
                <c:pt idx="7">
                  <c:v>IV Tri 2020</c:v>
                </c:pt>
                <c:pt idx="8">
                  <c:v>I Tri 2021</c:v>
                </c:pt>
                <c:pt idx="9">
                  <c:v>II Tri 2021</c:v>
                </c:pt>
              </c:strCache>
            </c:strRef>
          </c:cat>
          <c:val>
            <c:numRef>
              <c:f>Hoja4!$B$2:$K$2</c:f>
              <c:numCache>
                <c:formatCode>0.0_ ;\-0.0\ </c:formatCode>
                <c:ptCount val="10"/>
                <c:pt idx="0">
                  <c:v>3.0859185847663611</c:v>
                </c:pt>
                <c:pt idx="1">
                  <c:v>2.8862673213976677</c:v>
                </c:pt>
                <c:pt idx="2">
                  <c:v>2.8091416286376187</c:v>
                </c:pt>
                <c:pt idx="3">
                  <c:v>3.36303443842192</c:v>
                </c:pt>
                <c:pt idx="4">
                  <c:v>0.40892878257882614</c:v>
                </c:pt>
                <c:pt idx="5">
                  <c:v>-38.240275879944306</c:v>
                </c:pt>
                <c:pt idx="6">
                  <c:v>-23.587510314537496</c:v>
                </c:pt>
                <c:pt idx="7">
                  <c:v>-10.869416859638974</c:v>
                </c:pt>
                <c:pt idx="8">
                  <c:v>-8.5475127170644498</c:v>
                </c:pt>
                <c:pt idx="9">
                  <c:v>40.445076153496103</c:v>
                </c:pt>
              </c:numCache>
            </c:numRef>
          </c:val>
          <c:smooth val="1"/>
          <c:extLst>
            <c:ext xmlns:c16="http://schemas.microsoft.com/office/drawing/2014/chart" uri="{C3380CC4-5D6E-409C-BE32-E72D297353CC}">
              <c16:uniqueId val="{0000000A-AD42-4109-9889-B27A37C1A5BF}"/>
            </c:ext>
          </c:extLst>
        </c:ser>
        <c:dLbls>
          <c:showLegendKey val="0"/>
          <c:showVal val="0"/>
          <c:showCatName val="0"/>
          <c:showSerName val="0"/>
          <c:showPercent val="0"/>
          <c:showBubbleSize val="0"/>
        </c:dLbls>
        <c:smooth val="0"/>
        <c:axId val="369584544"/>
        <c:axId val="369585200"/>
      </c:lineChart>
      <c:catAx>
        <c:axId val="369584544"/>
        <c:scaling>
          <c:orientation val="minMax"/>
        </c:scaling>
        <c:delete val="0"/>
        <c:axPos val="b"/>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400" b="0" i="0" u="none" strike="noStrike" kern="1200" cap="none" spc="0" normalizeH="0" baseline="0">
                <a:solidFill>
                  <a:srgbClr val="003366"/>
                </a:solidFill>
                <a:latin typeface="Tahoma" panose="020B0604030504040204" pitchFamily="34" charset="0"/>
                <a:ea typeface="Tahoma" panose="020B0604030504040204" pitchFamily="34" charset="0"/>
                <a:cs typeface="Tahoma" panose="020B0604030504040204" pitchFamily="34" charset="0"/>
              </a:defRPr>
            </a:pPr>
            <a:endParaRPr lang="es-PA"/>
          </a:p>
        </c:txPr>
        <c:crossAx val="369585200"/>
        <c:crosses val="autoZero"/>
        <c:auto val="1"/>
        <c:lblAlgn val="ctr"/>
        <c:lblOffset val="100"/>
        <c:noMultiLvlLbl val="0"/>
      </c:catAx>
      <c:valAx>
        <c:axId val="369585200"/>
        <c:scaling>
          <c:orientation val="minMax"/>
        </c:scaling>
        <c:delete val="0"/>
        <c:axPos val="l"/>
        <c:numFmt formatCode="0.0_ ;\-0.0\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3366"/>
                </a:solidFill>
                <a:latin typeface="Tahoma" panose="020B0604030504040204" pitchFamily="34" charset="0"/>
                <a:ea typeface="Tahoma" panose="020B0604030504040204" pitchFamily="34" charset="0"/>
                <a:cs typeface="Tahoma" panose="020B0604030504040204" pitchFamily="34" charset="0"/>
              </a:defRPr>
            </a:pPr>
            <a:endParaRPr lang="es-PA"/>
          </a:p>
        </c:txPr>
        <c:crossAx val="369584544"/>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lumMod val="50000"/>
          <a:lumOff val="50000"/>
        </a:schemeClr>
      </a:solidFill>
      <a:round/>
    </a:ln>
    <a:effectLst/>
  </c:spPr>
  <c:txPr>
    <a:bodyPr/>
    <a:lstStyle/>
    <a:p>
      <a:pPr>
        <a:defRPr/>
      </a:pPr>
      <a:endParaRPr lang="es-P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1"/>
          <c:tx>
            <c:strRef>
              <c:f>Fitch_Final!$AN$11</c:f>
              <c:strCache>
                <c:ptCount val="1"/>
                <c:pt idx="0">
                  <c:v>LatAm Range</c:v>
                </c:pt>
              </c:strCache>
            </c:strRef>
          </c:tx>
          <c:spPr>
            <a:solidFill>
              <a:schemeClr val="bg1">
                <a:lumMod val="85000"/>
              </a:schemeClr>
            </a:solidFill>
            <a:ln>
              <a:noFill/>
            </a:ln>
            <a:effectLst/>
          </c:spPr>
          <c:cat>
            <c:numRef>
              <c:f>Fitch_Final!$B$12:$B$31</c:f>
              <c:numCache>
                <c:formatCode>yyyy</c:formatCode>
                <c:ptCount val="20"/>
                <c:pt idx="0">
                  <c:v>37986</c:v>
                </c:pt>
                <c:pt idx="1">
                  <c:v>38352</c:v>
                </c:pt>
                <c:pt idx="2">
                  <c:v>38717</c:v>
                </c:pt>
                <c:pt idx="3">
                  <c:v>39082</c:v>
                </c:pt>
                <c:pt idx="4">
                  <c:v>39447</c:v>
                </c:pt>
                <c:pt idx="5">
                  <c:v>39813</c:v>
                </c:pt>
                <c:pt idx="6">
                  <c:v>40178</c:v>
                </c:pt>
                <c:pt idx="7">
                  <c:v>40543</c:v>
                </c:pt>
                <c:pt idx="8">
                  <c:v>40908</c:v>
                </c:pt>
                <c:pt idx="9">
                  <c:v>41274</c:v>
                </c:pt>
                <c:pt idx="10">
                  <c:v>41639</c:v>
                </c:pt>
                <c:pt idx="11">
                  <c:v>42004</c:v>
                </c:pt>
                <c:pt idx="12">
                  <c:v>42369</c:v>
                </c:pt>
                <c:pt idx="13">
                  <c:v>42735</c:v>
                </c:pt>
                <c:pt idx="14">
                  <c:v>43100</c:v>
                </c:pt>
                <c:pt idx="15">
                  <c:v>43465</c:v>
                </c:pt>
                <c:pt idx="16">
                  <c:v>43830</c:v>
                </c:pt>
                <c:pt idx="17">
                  <c:v>44196</c:v>
                </c:pt>
                <c:pt idx="18">
                  <c:v>44561</c:v>
                </c:pt>
                <c:pt idx="19">
                  <c:v>44926</c:v>
                </c:pt>
              </c:numCache>
            </c:numRef>
          </c:cat>
          <c:val>
            <c:numRef>
              <c:f>Fitch_Final!$AN$12:$AN$31</c:f>
              <c:numCache>
                <c:formatCode>0.000</c:formatCode>
                <c:ptCount val="20"/>
                <c:pt idx="0">
                  <c:v>28741.4</c:v>
                </c:pt>
                <c:pt idx="1">
                  <c:v>29370.26</c:v>
                </c:pt>
                <c:pt idx="2">
                  <c:v>30899.53</c:v>
                </c:pt>
                <c:pt idx="3">
                  <c:v>32239.95</c:v>
                </c:pt>
                <c:pt idx="4">
                  <c:v>33184.239999999998</c:v>
                </c:pt>
                <c:pt idx="5">
                  <c:v>32658.46</c:v>
                </c:pt>
                <c:pt idx="6">
                  <c:v>31174.83</c:v>
                </c:pt>
                <c:pt idx="7">
                  <c:v>31669.74</c:v>
                </c:pt>
                <c:pt idx="8">
                  <c:v>32170.21</c:v>
                </c:pt>
                <c:pt idx="9">
                  <c:v>33251.61</c:v>
                </c:pt>
                <c:pt idx="10">
                  <c:v>32854</c:v>
                </c:pt>
                <c:pt idx="11">
                  <c:v>34116.5</c:v>
                </c:pt>
                <c:pt idx="12">
                  <c:v>34342.089999999997</c:v>
                </c:pt>
                <c:pt idx="13">
                  <c:v>35050.61</c:v>
                </c:pt>
                <c:pt idx="14">
                  <c:v>37211.839999999997</c:v>
                </c:pt>
                <c:pt idx="15">
                  <c:v>38824.769999999997</c:v>
                </c:pt>
                <c:pt idx="16">
                  <c:v>39557.4</c:v>
                </c:pt>
                <c:pt idx="17">
                  <c:v>33148.15</c:v>
                </c:pt>
                <c:pt idx="18">
                  <c:v>34046.19</c:v>
                </c:pt>
                <c:pt idx="19">
                  <c:v>37360.1</c:v>
                </c:pt>
              </c:numCache>
            </c:numRef>
          </c:val>
          <c:extLst>
            <c:ext xmlns:c16="http://schemas.microsoft.com/office/drawing/2014/chart" uri="{C3380CC4-5D6E-409C-BE32-E72D297353CC}">
              <c16:uniqueId val="{00000000-6ADF-496D-AD93-0E9C53DD4C1E}"/>
            </c:ext>
          </c:extLst>
        </c:ser>
        <c:ser>
          <c:idx val="2"/>
          <c:order val="2"/>
          <c:tx>
            <c:strRef>
              <c:f>Fitch_Final!$AO$11</c:f>
              <c:strCache>
                <c:ptCount val="1"/>
                <c:pt idx="0">
                  <c:v>Min</c:v>
                </c:pt>
              </c:strCache>
            </c:strRef>
          </c:tx>
          <c:spPr>
            <a:solidFill>
              <a:schemeClr val="bg1"/>
            </a:solidFill>
            <a:ln>
              <a:noFill/>
            </a:ln>
            <a:effectLst/>
          </c:spPr>
          <c:cat>
            <c:numRef>
              <c:f>Fitch_Final!$B$12:$B$31</c:f>
              <c:numCache>
                <c:formatCode>yyyy</c:formatCode>
                <c:ptCount val="20"/>
                <c:pt idx="0">
                  <c:v>37986</c:v>
                </c:pt>
                <c:pt idx="1">
                  <c:v>38352</c:v>
                </c:pt>
                <c:pt idx="2">
                  <c:v>38717</c:v>
                </c:pt>
                <c:pt idx="3">
                  <c:v>39082</c:v>
                </c:pt>
                <c:pt idx="4">
                  <c:v>39447</c:v>
                </c:pt>
                <c:pt idx="5">
                  <c:v>39813</c:v>
                </c:pt>
                <c:pt idx="6">
                  <c:v>40178</c:v>
                </c:pt>
                <c:pt idx="7">
                  <c:v>40543</c:v>
                </c:pt>
                <c:pt idx="8">
                  <c:v>40908</c:v>
                </c:pt>
                <c:pt idx="9">
                  <c:v>41274</c:v>
                </c:pt>
                <c:pt idx="10">
                  <c:v>41639</c:v>
                </c:pt>
                <c:pt idx="11">
                  <c:v>42004</c:v>
                </c:pt>
                <c:pt idx="12">
                  <c:v>42369</c:v>
                </c:pt>
                <c:pt idx="13">
                  <c:v>42735</c:v>
                </c:pt>
                <c:pt idx="14">
                  <c:v>43100</c:v>
                </c:pt>
                <c:pt idx="15">
                  <c:v>43465</c:v>
                </c:pt>
                <c:pt idx="16">
                  <c:v>43830</c:v>
                </c:pt>
                <c:pt idx="17">
                  <c:v>44196</c:v>
                </c:pt>
                <c:pt idx="18">
                  <c:v>44561</c:v>
                </c:pt>
                <c:pt idx="19">
                  <c:v>44926</c:v>
                </c:pt>
              </c:numCache>
            </c:numRef>
          </c:cat>
          <c:val>
            <c:numRef>
              <c:f>Fitch_Final!$AO$12:$AO$31</c:f>
              <c:numCache>
                <c:formatCode>0.000</c:formatCode>
                <c:ptCount val="20"/>
                <c:pt idx="0">
                  <c:v>2190.73</c:v>
                </c:pt>
                <c:pt idx="1">
                  <c:v>2185.86</c:v>
                </c:pt>
                <c:pt idx="2">
                  <c:v>2297.84</c:v>
                </c:pt>
                <c:pt idx="3">
                  <c:v>2370.15</c:v>
                </c:pt>
                <c:pt idx="4">
                  <c:v>2528.65</c:v>
                </c:pt>
                <c:pt idx="5">
                  <c:v>2600.31</c:v>
                </c:pt>
                <c:pt idx="6">
                  <c:v>2742.47</c:v>
                </c:pt>
                <c:pt idx="7">
                  <c:v>2628.28</c:v>
                </c:pt>
                <c:pt idx="8">
                  <c:v>2805.73</c:v>
                </c:pt>
                <c:pt idx="9">
                  <c:v>2762.44</c:v>
                </c:pt>
                <c:pt idx="10">
                  <c:v>2872.19</c:v>
                </c:pt>
                <c:pt idx="11">
                  <c:v>2897.22</c:v>
                </c:pt>
                <c:pt idx="12">
                  <c:v>2903.36</c:v>
                </c:pt>
                <c:pt idx="13">
                  <c:v>3025.73</c:v>
                </c:pt>
                <c:pt idx="14">
                  <c:v>2980.96</c:v>
                </c:pt>
                <c:pt idx="15">
                  <c:v>3064.16</c:v>
                </c:pt>
                <c:pt idx="16">
                  <c:v>3028.31</c:v>
                </c:pt>
                <c:pt idx="17">
                  <c:v>2915.52</c:v>
                </c:pt>
                <c:pt idx="18">
                  <c:v>2962.18</c:v>
                </c:pt>
                <c:pt idx="19">
                  <c:v>3023.22</c:v>
                </c:pt>
              </c:numCache>
            </c:numRef>
          </c:val>
          <c:extLst>
            <c:ext xmlns:c16="http://schemas.microsoft.com/office/drawing/2014/chart" uri="{C3380CC4-5D6E-409C-BE32-E72D297353CC}">
              <c16:uniqueId val="{00000001-6ADF-496D-AD93-0E9C53DD4C1E}"/>
            </c:ext>
          </c:extLst>
        </c:ser>
        <c:dLbls>
          <c:showLegendKey val="0"/>
          <c:showVal val="0"/>
          <c:showCatName val="0"/>
          <c:showSerName val="0"/>
          <c:showPercent val="0"/>
          <c:showBubbleSize val="0"/>
        </c:dLbls>
        <c:axId val="1166433472"/>
        <c:axId val="1166433888"/>
      </c:areaChart>
      <c:lineChart>
        <c:grouping val="standard"/>
        <c:varyColors val="0"/>
        <c:ser>
          <c:idx val="0"/>
          <c:order val="0"/>
          <c:tx>
            <c:strRef>
              <c:f>Fitch_Final!$C$11</c:f>
              <c:strCache>
                <c:ptCount val="1"/>
                <c:pt idx="0">
                  <c:v>Panama</c:v>
                </c:pt>
              </c:strCache>
            </c:strRef>
          </c:tx>
          <c:spPr>
            <a:ln w="28575" cap="rnd">
              <a:solidFill>
                <a:srgbClr val="002060"/>
              </a:solidFill>
              <a:round/>
            </a:ln>
            <a:effectLst/>
          </c:spPr>
          <c:marker>
            <c:symbol val="none"/>
          </c:marker>
          <c:cat>
            <c:numRef>
              <c:f>Fitch_Final!$B$12:$B$31</c:f>
              <c:numCache>
                <c:formatCode>yyyy</c:formatCode>
                <c:ptCount val="20"/>
                <c:pt idx="0">
                  <c:v>37986</c:v>
                </c:pt>
                <c:pt idx="1">
                  <c:v>38352</c:v>
                </c:pt>
                <c:pt idx="2">
                  <c:v>38717</c:v>
                </c:pt>
                <c:pt idx="3">
                  <c:v>39082</c:v>
                </c:pt>
                <c:pt idx="4">
                  <c:v>39447</c:v>
                </c:pt>
                <c:pt idx="5">
                  <c:v>39813</c:v>
                </c:pt>
                <c:pt idx="6">
                  <c:v>40178</c:v>
                </c:pt>
                <c:pt idx="7">
                  <c:v>40543</c:v>
                </c:pt>
                <c:pt idx="8">
                  <c:v>40908</c:v>
                </c:pt>
                <c:pt idx="9">
                  <c:v>41274</c:v>
                </c:pt>
                <c:pt idx="10">
                  <c:v>41639</c:v>
                </c:pt>
                <c:pt idx="11">
                  <c:v>42004</c:v>
                </c:pt>
                <c:pt idx="12">
                  <c:v>42369</c:v>
                </c:pt>
                <c:pt idx="13">
                  <c:v>42735</c:v>
                </c:pt>
                <c:pt idx="14">
                  <c:v>43100</c:v>
                </c:pt>
                <c:pt idx="15">
                  <c:v>43465</c:v>
                </c:pt>
                <c:pt idx="16">
                  <c:v>43830</c:v>
                </c:pt>
                <c:pt idx="17">
                  <c:v>44196</c:v>
                </c:pt>
                <c:pt idx="18">
                  <c:v>44561</c:v>
                </c:pt>
                <c:pt idx="19">
                  <c:v>44926</c:v>
                </c:pt>
              </c:numCache>
            </c:numRef>
          </c:cat>
          <c:val>
            <c:numRef>
              <c:f>Fitch_Final!$C$12:$C$31</c:f>
              <c:numCache>
                <c:formatCode>0.00</c:formatCode>
                <c:ptCount val="20"/>
                <c:pt idx="0">
                  <c:v>8904.26</c:v>
                </c:pt>
                <c:pt idx="1">
                  <c:v>9644.56</c:v>
                </c:pt>
                <c:pt idx="2">
                  <c:v>10461.02</c:v>
                </c:pt>
                <c:pt idx="3">
                  <c:v>11484.26</c:v>
                </c:pt>
                <c:pt idx="4">
                  <c:v>12983.9</c:v>
                </c:pt>
                <c:pt idx="5">
                  <c:v>14285.15</c:v>
                </c:pt>
                <c:pt idx="6">
                  <c:v>14321.94</c:v>
                </c:pt>
                <c:pt idx="7">
                  <c:v>15074.31</c:v>
                </c:pt>
                <c:pt idx="8">
                  <c:v>16845.13</c:v>
                </c:pt>
                <c:pt idx="9">
                  <c:v>18596.29</c:v>
                </c:pt>
                <c:pt idx="10">
                  <c:v>20727.240000000002</c:v>
                </c:pt>
                <c:pt idx="11">
                  <c:v>22827.4</c:v>
                </c:pt>
                <c:pt idx="12">
                  <c:v>25275.19</c:v>
                </c:pt>
                <c:pt idx="13">
                  <c:v>27828.76</c:v>
                </c:pt>
                <c:pt idx="14">
                  <c:v>30510.959999999999</c:v>
                </c:pt>
                <c:pt idx="15">
                  <c:v>31895.64</c:v>
                </c:pt>
                <c:pt idx="16">
                  <c:v>32975.96</c:v>
                </c:pt>
                <c:pt idx="17">
                  <c:v>27002.93</c:v>
                </c:pt>
                <c:pt idx="18">
                  <c:v>30388.36</c:v>
                </c:pt>
                <c:pt idx="19">
                  <c:v>32199.39</c:v>
                </c:pt>
              </c:numCache>
            </c:numRef>
          </c:val>
          <c:smooth val="0"/>
          <c:extLst>
            <c:ext xmlns:c16="http://schemas.microsoft.com/office/drawing/2014/chart" uri="{C3380CC4-5D6E-409C-BE32-E72D297353CC}">
              <c16:uniqueId val="{00000002-6ADF-496D-AD93-0E9C53DD4C1E}"/>
            </c:ext>
          </c:extLst>
        </c:ser>
        <c:ser>
          <c:idx val="3"/>
          <c:order val="3"/>
          <c:tx>
            <c:strRef>
              <c:f>Fitch_Final!$AL$11</c:f>
              <c:strCache>
                <c:ptCount val="1"/>
                <c:pt idx="0">
                  <c:v>Regional Peers Median</c:v>
                </c:pt>
              </c:strCache>
            </c:strRef>
          </c:tx>
          <c:spPr>
            <a:ln w="28575" cap="rnd">
              <a:solidFill>
                <a:srgbClr val="AC0000"/>
              </a:solidFill>
              <a:round/>
            </a:ln>
            <a:effectLst/>
          </c:spPr>
          <c:marker>
            <c:symbol val="none"/>
          </c:marker>
          <c:cat>
            <c:numRef>
              <c:f>Fitch_Final!$B$12:$B$31</c:f>
              <c:numCache>
                <c:formatCode>yyyy</c:formatCode>
                <c:ptCount val="20"/>
                <c:pt idx="0">
                  <c:v>37986</c:v>
                </c:pt>
                <c:pt idx="1">
                  <c:v>38352</c:v>
                </c:pt>
                <c:pt idx="2">
                  <c:v>38717</c:v>
                </c:pt>
                <c:pt idx="3">
                  <c:v>39082</c:v>
                </c:pt>
                <c:pt idx="4">
                  <c:v>39447</c:v>
                </c:pt>
                <c:pt idx="5">
                  <c:v>39813</c:v>
                </c:pt>
                <c:pt idx="6">
                  <c:v>40178</c:v>
                </c:pt>
                <c:pt idx="7">
                  <c:v>40543</c:v>
                </c:pt>
                <c:pt idx="8">
                  <c:v>40908</c:v>
                </c:pt>
                <c:pt idx="9">
                  <c:v>41274</c:v>
                </c:pt>
                <c:pt idx="10">
                  <c:v>41639</c:v>
                </c:pt>
                <c:pt idx="11">
                  <c:v>42004</c:v>
                </c:pt>
                <c:pt idx="12">
                  <c:v>42369</c:v>
                </c:pt>
                <c:pt idx="13">
                  <c:v>42735</c:v>
                </c:pt>
                <c:pt idx="14">
                  <c:v>43100</c:v>
                </c:pt>
                <c:pt idx="15">
                  <c:v>43465</c:v>
                </c:pt>
                <c:pt idx="16">
                  <c:v>43830</c:v>
                </c:pt>
                <c:pt idx="17">
                  <c:v>44196</c:v>
                </c:pt>
                <c:pt idx="18">
                  <c:v>44561</c:v>
                </c:pt>
                <c:pt idx="19">
                  <c:v>44926</c:v>
                </c:pt>
              </c:numCache>
            </c:numRef>
          </c:cat>
          <c:val>
            <c:numRef>
              <c:f>Fitch_Final!$AL$12:$AL$31</c:f>
              <c:numCache>
                <c:formatCode>0.00</c:formatCode>
                <c:ptCount val="20"/>
                <c:pt idx="0">
                  <c:v>8920.7100000000009</c:v>
                </c:pt>
                <c:pt idx="1">
                  <c:v>9558.5049999999992</c:v>
                </c:pt>
                <c:pt idx="2">
                  <c:v>10371.715</c:v>
                </c:pt>
                <c:pt idx="3">
                  <c:v>11169.77</c:v>
                </c:pt>
                <c:pt idx="4">
                  <c:v>12169.045</c:v>
                </c:pt>
                <c:pt idx="5">
                  <c:v>13032.15</c:v>
                </c:pt>
                <c:pt idx="6">
                  <c:v>12678.744999999999</c:v>
                </c:pt>
                <c:pt idx="7">
                  <c:v>13270.73</c:v>
                </c:pt>
                <c:pt idx="8">
                  <c:v>14037.49</c:v>
                </c:pt>
                <c:pt idx="9">
                  <c:v>14550.325000000001</c:v>
                </c:pt>
                <c:pt idx="10">
                  <c:v>14993.724999999999</c:v>
                </c:pt>
                <c:pt idx="11">
                  <c:v>15616.695</c:v>
                </c:pt>
                <c:pt idx="12">
                  <c:v>15730.12</c:v>
                </c:pt>
                <c:pt idx="13">
                  <c:v>16604.625</c:v>
                </c:pt>
                <c:pt idx="14">
                  <c:v>17068.215</c:v>
                </c:pt>
                <c:pt idx="15">
                  <c:v>17700.38</c:v>
                </c:pt>
                <c:pt idx="16">
                  <c:v>18070.185000000001</c:v>
                </c:pt>
                <c:pt idx="17">
                  <c:v>16727</c:v>
                </c:pt>
                <c:pt idx="18">
                  <c:v>17725.25</c:v>
                </c:pt>
                <c:pt idx="19">
                  <c:v>18552.605</c:v>
                </c:pt>
              </c:numCache>
            </c:numRef>
          </c:val>
          <c:smooth val="0"/>
          <c:extLst>
            <c:ext xmlns:c16="http://schemas.microsoft.com/office/drawing/2014/chart" uri="{C3380CC4-5D6E-409C-BE32-E72D297353CC}">
              <c16:uniqueId val="{00000003-6ADF-496D-AD93-0E9C53DD4C1E}"/>
            </c:ext>
          </c:extLst>
        </c:ser>
        <c:ser>
          <c:idx val="4"/>
          <c:order val="4"/>
          <c:tx>
            <c:strRef>
              <c:f>Fitch_Final!$AM$11</c:f>
              <c:strCache>
                <c:ptCount val="1"/>
                <c:pt idx="0">
                  <c:v>BBB Median</c:v>
                </c:pt>
              </c:strCache>
            </c:strRef>
          </c:tx>
          <c:spPr>
            <a:ln w="28575" cap="rnd">
              <a:solidFill>
                <a:srgbClr val="5B9BD5"/>
              </a:solidFill>
              <a:round/>
            </a:ln>
            <a:effectLst/>
          </c:spPr>
          <c:marker>
            <c:symbol val="none"/>
          </c:marker>
          <c:cat>
            <c:numRef>
              <c:f>Fitch_Final!$B$12:$B$31</c:f>
              <c:numCache>
                <c:formatCode>yyyy</c:formatCode>
                <c:ptCount val="20"/>
                <c:pt idx="0">
                  <c:v>37986</c:v>
                </c:pt>
                <c:pt idx="1">
                  <c:v>38352</c:v>
                </c:pt>
                <c:pt idx="2">
                  <c:v>38717</c:v>
                </c:pt>
                <c:pt idx="3">
                  <c:v>39082</c:v>
                </c:pt>
                <c:pt idx="4">
                  <c:v>39447</c:v>
                </c:pt>
                <c:pt idx="5">
                  <c:v>39813</c:v>
                </c:pt>
                <c:pt idx="6">
                  <c:v>40178</c:v>
                </c:pt>
                <c:pt idx="7">
                  <c:v>40543</c:v>
                </c:pt>
                <c:pt idx="8">
                  <c:v>40908</c:v>
                </c:pt>
                <c:pt idx="9">
                  <c:v>41274</c:v>
                </c:pt>
                <c:pt idx="10">
                  <c:v>41639</c:v>
                </c:pt>
                <c:pt idx="11">
                  <c:v>42004</c:v>
                </c:pt>
                <c:pt idx="12">
                  <c:v>42369</c:v>
                </c:pt>
                <c:pt idx="13">
                  <c:v>42735</c:v>
                </c:pt>
                <c:pt idx="14">
                  <c:v>43100</c:v>
                </c:pt>
                <c:pt idx="15">
                  <c:v>43465</c:v>
                </c:pt>
                <c:pt idx="16">
                  <c:v>43830</c:v>
                </c:pt>
                <c:pt idx="17">
                  <c:v>44196</c:v>
                </c:pt>
                <c:pt idx="18">
                  <c:v>44561</c:v>
                </c:pt>
                <c:pt idx="19">
                  <c:v>44926</c:v>
                </c:pt>
              </c:numCache>
            </c:numRef>
          </c:cat>
          <c:val>
            <c:numRef>
              <c:f>Fitch_Final!$AM$12:$AM$31</c:f>
              <c:numCache>
                <c:formatCode>0.00</c:formatCode>
                <c:ptCount val="20"/>
                <c:pt idx="0">
                  <c:v>9712.82</c:v>
                </c:pt>
                <c:pt idx="1">
                  <c:v>10659.04</c:v>
                </c:pt>
                <c:pt idx="2">
                  <c:v>11766.685000000001</c:v>
                </c:pt>
                <c:pt idx="3">
                  <c:v>12793.834999999999</c:v>
                </c:pt>
                <c:pt idx="4">
                  <c:v>14030.42</c:v>
                </c:pt>
                <c:pt idx="5">
                  <c:v>15277.02</c:v>
                </c:pt>
                <c:pt idx="6">
                  <c:v>14736.34</c:v>
                </c:pt>
                <c:pt idx="7">
                  <c:v>15475.945</c:v>
                </c:pt>
                <c:pt idx="8">
                  <c:v>16706.18</c:v>
                </c:pt>
                <c:pt idx="9">
                  <c:v>17904.45</c:v>
                </c:pt>
                <c:pt idx="10">
                  <c:v>18587.349999999999</c:v>
                </c:pt>
                <c:pt idx="11">
                  <c:v>19365.900000000001</c:v>
                </c:pt>
                <c:pt idx="12">
                  <c:v>19978.379999999997</c:v>
                </c:pt>
                <c:pt idx="13">
                  <c:v>21091.699999999997</c:v>
                </c:pt>
                <c:pt idx="14">
                  <c:v>22085.525000000001</c:v>
                </c:pt>
                <c:pt idx="15">
                  <c:v>23050.87</c:v>
                </c:pt>
                <c:pt idx="16">
                  <c:v>23973.955000000002</c:v>
                </c:pt>
                <c:pt idx="17">
                  <c:v>23138.48</c:v>
                </c:pt>
                <c:pt idx="18">
                  <c:v>24472.845000000001</c:v>
                </c:pt>
                <c:pt idx="19">
                  <c:v>26012.625</c:v>
                </c:pt>
              </c:numCache>
            </c:numRef>
          </c:val>
          <c:smooth val="0"/>
          <c:extLst>
            <c:ext xmlns:c16="http://schemas.microsoft.com/office/drawing/2014/chart" uri="{C3380CC4-5D6E-409C-BE32-E72D297353CC}">
              <c16:uniqueId val="{00000004-6ADF-496D-AD93-0E9C53DD4C1E}"/>
            </c:ext>
          </c:extLst>
        </c:ser>
        <c:dLbls>
          <c:showLegendKey val="0"/>
          <c:showVal val="0"/>
          <c:showCatName val="0"/>
          <c:showSerName val="0"/>
          <c:showPercent val="0"/>
          <c:showBubbleSize val="0"/>
        </c:dLbls>
        <c:marker val="1"/>
        <c:smooth val="0"/>
        <c:axId val="1166433472"/>
        <c:axId val="1166433888"/>
      </c:lineChart>
      <c:dateAx>
        <c:axId val="1166433472"/>
        <c:scaling>
          <c:orientation val="minMax"/>
        </c:scaling>
        <c:delete val="0"/>
        <c:axPos val="b"/>
        <c:numFmt formatCode="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PA"/>
          </a:p>
        </c:txPr>
        <c:crossAx val="1166433888"/>
        <c:crosses val="autoZero"/>
        <c:auto val="1"/>
        <c:lblOffset val="100"/>
        <c:baseTimeUnit val="years"/>
        <c:majorUnit val="3"/>
        <c:majorTimeUnit val="years"/>
      </c:dateAx>
      <c:valAx>
        <c:axId val="1166433888"/>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PA"/>
          </a:p>
        </c:txPr>
        <c:crossAx val="1166433472"/>
        <c:crosses val="autoZero"/>
        <c:crossBetween val="between"/>
      </c:valAx>
      <c:spPr>
        <a:noFill/>
        <a:ln>
          <a:noFill/>
        </a:ln>
        <a:effectLst/>
      </c:spPr>
    </c:plotArea>
    <c:legend>
      <c:legendPos val="b"/>
      <c:legendEntry>
        <c:idx val="1"/>
        <c:delete val="1"/>
      </c:legendEntry>
      <c:layout>
        <c:manualLayout>
          <c:xMode val="edge"/>
          <c:yMode val="edge"/>
          <c:x val="0.15822704104044705"/>
          <c:y val="1.7345982768465294E-2"/>
          <c:w val="0.76526359333966887"/>
          <c:h val="0.1196132657839128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PA"/>
        </a:p>
      </c:txPr>
    </c:legend>
    <c:plotVisOnly val="1"/>
    <c:dispBlanksAs val="gap"/>
    <c:showDLblsOverMax val="0"/>
  </c:chart>
  <c:spPr>
    <a:noFill/>
    <a:ln>
      <a:noFill/>
    </a:ln>
    <a:effectLst/>
  </c:spPr>
  <c:txPr>
    <a:bodyPr/>
    <a:lstStyle/>
    <a:p>
      <a:pPr>
        <a:defRPr sz="1050"/>
      </a:pPr>
      <a:endParaRPr lang="es-PA"/>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80042857792084"/>
          <c:y val="5.9500789652569906E-2"/>
          <c:w val="0.72739625048238121"/>
          <c:h val="0.60763594886935723"/>
        </c:manualLayout>
      </c:layout>
      <c:barChart>
        <c:barDir val="col"/>
        <c:grouping val="clustered"/>
        <c:varyColors val="0"/>
        <c:ser>
          <c:idx val="0"/>
          <c:order val="0"/>
          <c:tx>
            <c:strRef>
              <c:f>Sheet6!$B$14</c:f>
              <c:strCache>
                <c:ptCount val="1"/>
                <c:pt idx="0">
                  <c:v>GDP PPP Per Capita, 2021</c:v>
                </c:pt>
              </c:strCache>
            </c:strRef>
          </c:tx>
          <c:spPr>
            <a:solidFill>
              <a:srgbClr val="AC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589-4BB0-B54D-DA7C07B4B6CC}"/>
              </c:ext>
            </c:extLst>
          </c:dPt>
          <c:cat>
            <c:strRef>
              <c:f>Sheet6!$A$15:$A$25</c:f>
              <c:strCache>
                <c:ptCount val="11"/>
                <c:pt idx="0">
                  <c:v>Panama</c:v>
                </c:pt>
                <c:pt idx="1">
                  <c:v>Chile</c:v>
                </c:pt>
                <c:pt idx="2">
                  <c:v>Uruguay</c:v>
                </c:pt>
                <c:pt idx="3">
                  <c:v>Mexico</c:v>
                </c:pt>
                <c:pt idx="4">
                  <c:v>Dom. Rep.</c:v>
                </c:pt>
                <c:pt idx="5">
                  <c:v>Brazil</c:v>
                </c:pt>
                <c:pt idx="6">
                  <c:v>Colombia</c:v>
                </c:pt>
                <c:pt idx="7">
                  <c:v>Peru</c:v>
                </c:pt>
                <c:pt idx="8">
                  <c:v>El Salvador</c:v>
                </c:pt>
                <c:pt idx="9">
                  <c:v>Guatemala</c:v>
                </c:pt>
                <c:pt idx="10">
                  <c:v>Honduras</c:v>
                </c:pt>
              </c:strCache>
            </c:strRef>
          </c:cat>
          <c:val>
            <c:numRef>
              <c:f>Sheet6!$B$15:$B$25</c:f>
              <c:numCache>
                <c:formatCode>0.00</c:formatCode>
                <c:ptCount val="11"/>
                <c:pt idx="0">
                  <c:v>30388.36</c:v>
                </c:pt>
                <c:pt idx="1">
                  <c:v>24928.25</c:v>
                </c:pt>
                <c:pt idx="2">
                  <c:v>23474.29</c:v>
                </c:pt>
                <c:pt idx="3">
                  <c:v>20266.32</c:v>
                </c:pt>
                <c:pt idx="4">
                  <c:v>19799.14</c:v>
                </c:pt>
                <c:pt idx="5">
                  <c:v>15642.67</c:v>
                </c:pt>
                <c:pt idx="6">
                  <c:v>15184.18</c:v>
                </c:pt>
                <c:pt idx="7">
                  <c:v>12984.88</c:v>
                </c:pt>
                <c:pt idx="8">
                  <c:v>8890.7800000000007</c:v>
                </c:pt>
                <c:pt idx="9">
                  <c:v>8648.0400000000009</c:v>
                </c:pt>
                <c:pt idx="10">
                  <c:v>5698.47</c:v>
                </c:pt>
              </c:numCache>
            </c:numRef>
          </c:val>
          <c:extLst>
            <c:ext xmlns:c16="http://schemas.microsoft.com/office/drawing/2014/chart" uri="{C3380CC4-5D6E-409C-BE32-E72D297353CC}">
              <c16:uniqueId val="{00000002-D589-4BB0-B54D-DA7C07B4B6CC}"/>
            </c:ext>
          </c:extLst>
        </c:ser>
        <c:dLbls>
          <c:showLegendKey val="0"/>
          <c:showVal val="0"/>
          <c:showCatName val="0"/>
          <c:showSerName val="0"/>
          <c:showPercent val="0"/>
          <c:showBubbleSize val="0"/>
        </c:dLbls>
        <c:gapWidth val="50"/>
        <c:overlap val="-27"/>
        <c:axId val="1372056304"/>
        <c:axId val="1372017200"/>
      </c:barChart>
      <c:catAx>
        <c:axId val="1372056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A"/>
          </a:p>
        </c:txPr>
        <c:crossAx val="1372017200"/>
        <c:crosses val="autoZero"/>
        <c:auto val="1"/>
        <c:lblAlgn val="ctr"/>
        <c:lblOffset val="100"/>
        <c:noMultiLvlLbl val="0"/>
      </c:catAx>
      <c:valAx>
        <c:axId val="1372017200"/>
        <c:scaling>
          <c:orientation val="minMax"/>
          <c:max val="31000"/>
          <c:min val="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A"/>
          </a:p>
        </c:txPr>
        <c:crossAx val="1372056304"/>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s-PA"/>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69563758227162E-2"/>
          <c:y val="1.6575221319384291E-2"/>
          <c:w val="0.96823043624177285"/>
          <c:h val="0.81866316209136913"/>
        </c:manualLayout>
      </c:layout>
      <c:areaChart>
        <c:grouping val="stacked"/>
        <c:varyColors val="0"/>
        <c:ser>
          <c:idx val="0"/>
          <c:order val="2"/>
          <c:tx>
            <c:strRef>
              <c:f>'1'!$I$5</c:f>
              <c:strCache>
                <c:ptCount val="1"/>
                <c:pt idx="0">
                  <c:v>White 1</c:v>
                </c:pt>
              </c:strCache>
            </c:strRef>
          </c:tx>
          <c:spPr>
            <a:noFill/>
            <a:ln>
              <a:noFill/>
            </a:ln>
            <a:effectLst/>
          </c:spP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'1'!$I$6:$I$47</c:f>
              <c:numCache>
                <c:formatCode>General</c:formatCode>
                <c:ptCount val="42"/>
                <c:pt idx="0">
                  <c:v>0.107</c:v>
                </c:pt>
                <c:pt idx="1">
                  <c:v>0.10100000000000001</c:v>
                </c:pt>
                <c:pt idx="2">
                  <c:v>0.1</c:v>
                </c:pt>
                <c:pt idx="3">
                  <c:v>0.10100000000000001</c:v>
                </c:pt>
                <c:pt idx="4">
                  <c:v>9.7000000000000003E-2</c:v>
                </c:pt>
                <c:pt idx="5">
                  <c:v>9.6000000000000002E-2</c:v>
                </c:pt>
                <c:pt idx="6">
                  <c:v>9.7000000000000003E-2</c:v>
                </c:pt>
                <c:pt idx="7">
                  <c:v>9.6000000000000002E-2</c:v>
                </c:pt>
                <c:pt idx="8">
                  <c:v>9.7000000000000003E-2</c:v>
                </c:pt>
                <c:pt idx="9">
                  <c:v>8.2000000000000003E-2</c:v>
                </c:pt>
                <c:pt idx="10">
                  <c:v>8.4000000000000005E-2</c:v>
                </c:pt>
                <c:pt idx="11">
                  <c:v>0.08</c:v>
                </c:pt>
                <c:pt idx="12">
                  <c:v>0.08</c:v>
                </c:pt>
                <c:pt idx="13">
                  <c:v>7.8E-2</c:v>
                </c:pt>
                <c:pt idx="14">
                  <c:v>0.08</c:v>
                </c:pt>
                <c:pt idx="15">
                  <c:v>7.8E-2</c:v>
                </c:pt>
                <c:pt idx="16">
                  <c:v>0.08</c:v>
                </c:pt>
                <c:pt idx="17">
                  <c:v>0.08</c:v>
                </c:pt>
                <c:pt idx="18">
                  <c:v>7.8E-2</c:v>
                </c:pt>
                <c:pt idx="19">
                  <c:v>8.2000000000000003E-2</c:v>
                </c:pt>
                <c:pt idx="20">
                  <c:v>7.8E-2</c:v>
                </c:pt>
                <c:pt idx="21">
                  <c:v>0.08</c:v>
                </c:pt>
                <c:pt idx="22">
                  <c:v>0.08</c:v>
                </c:pt>
                <c:pt idx="23">
                  <c:v>8.5999999999999993E-2</c:v>
                </c:pt>
                <c:pt idx="24">
                  <c:v>8.5999999999999993E-2</c:v>
                </c:pt>
                <c:pt idx="25">
                  <c:v>8.5999999999999993E-2</c:v>
                </c:pt>
                <c:pt idx="26">
                  <c:v>8.4000000000000005E-2</c:v>
                </c:pt>
                <c:pt idx="27">
                  <c:v>8.7999999999999995E-2</c:v>
                </c:pt>
                <c:pt idx="28">
                  <c:v>8.7999999999999995E-2</c:v>
                </c:pt>
                <c:pt idx="29">
                  <c:v>8.7999999999999995E-2</c:v>
                </c:pt>
                <c:pt idx="30">
                  <c:v>9.1999999999999998E-2</c:v>
                </c:pt>
                <c:pt idx="31">
                  <c:v>8.5999999999999993E-2</c:v>
                </c:pt>
                <c:pt idx="32">
                  <c:v>0.09</c:v>
                </c:pt>
                <c:pt idx="33">
                  <c:v>9.4E-2</c:v>
                </c:pt>
                <c:pt idx="34">
                  <c:v>0.09</c:v>
                </c:pt>
                <c:pt idx="35">
                  <c:v>8.5999999999999993E-2</c:v>
                </c:pt>
                <c:pt idx="36">
                  <c:v>7.3999999999999996E-2</c:v>
                </c:pt>
                <c:pt idx="37">
                  <c:v>6.8000000000000005E-2</c:v>
                </c:pt>
                <c:pt idx="38">
                  <c:v>7.8E-2</c:v>
                </c:pt>
                <c:pt idx="39">
                  <c:v>8.2000000000000003E-2</c:v>
                </c:pt>
                <c:pt idx="40">
                  <c:v>8.2000000000000003E-2</c:v>
                </c:pt>
                <c:pt idx="41">
                  <c:v>0.08</c:v>
                </c:pt>
              </c:numCache>
            </c:numRef>
          </c:val>
          <c:extLst>
            <c:ext xmlns:c16="http://schemas.microsoft.com/office/drawing/2014/chart" uri="{C3380CC4-5D6E-409C-BE32-E72D297353CC}">
              <c16:uniqueId val="{00000000-551F-43EE-9D02-BA3F753CC72B}"/>
            </c:ext>
          </c:extLst>
        </c:ser>
        <c:ser>
          <c:idx val="1"/>
          <c:order val="3"/>
          <c:tx>
            <c:strRef>
              <c:f>'1'!$J$5</c:f>
              <c:strCache>
                <c:ptCount val="1"/>
                <c:pt idx="0">
                  <c:v>Latin American Economies Range ¹</c:v>
                </c:pt>
              </c:strCache>
            </c:strRef>
          </c:tx>
          <c:spPr>
            <a:solidFill>
              <a:srgbClr val="BDCFE7"/>
            </a:solidFill>
            <a:ln>
              <a:noFill/>
            </a:ln>
            <a:effectLst/>
          </c:spP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'1'!$J$6:$J$47</c:f>
              <c:numCache>
                <c:formatCode>General</c:formatCode>
                <c:ptCount val="42"/>
                <c:pt idx="0">
                  <c:v>0.36699999999999999</c:v>
                </c:pt>
                <c:pt idx="1">
                  <c:v>0.38</c:v>
                </c:pt>
                <c:pt idx="2">
                  <c:v>0.38</c:v>
                </c:pt>
                <c:pt idx="3">
                  <c:v>0.38200000000000001</c:v>
                </c:pt>
                <c:pt idx="4">
                  <c:v>0.29900000000000004</c:v>
                </c:pt>
                <c:pt idx="5">
                  <c:v>0.30600000000000005</c:v>
                </c:pt>
                <c:pt idx="6">
                  <c:v>0.34499999999999997</c:v>
                </c:pt>
                <c:pt idx="7">
                  <c:v>0.35</c:v>
                </c:pt>
                <c:pt idx="8">
                  <c:v>0.33199999999999996</c:v>
                </c:pt>
                <c:pt idx="9">
                  <c:v>0.34499999999999997</c:v>
                </c:pt>
                <c:pt idx="10">
                  <c:v>0.316</c:v>
                </c:pt>
                <c:pt idx="11">
                  <c:v>0.32699999999999996</c:v>
                </c:pt>
                <c:pt idx="12">
                  <c:v>0.34299999999999997</c:v>
                </c:pt>
                <c:pt idx="13">
                  <c:v>0.34699999999999998</c:v>
                </c:pt>
                <c:pt idx="14">
                  <c:v>0.312</c:v>
                </c:pt>
                <c:pt idx="15">
                  <c:v>0.29799999999999999</c:v>
                </c:pt>
                <c:pt idx="16">
                  <c:v>0.27299999999999996</c:v>
                </c:pt>
                <c:pt idx="17">
                  <c:v>0.26300000000000001</c:v>
                </c:pt>
                <c:pt idx="18">
                  <c:v>0.25700000000000001</c:v>
                </c:pt>
                <c:pt idx="19">
                  <c:v>0.25700000000000001</c:v>
                </c:pt>
                <c:pt idx="20">
                  <c:v>0.27499999999999997</c:v>
                </c:pt>
                <c:pt idx="21">
                  <c:v>0.29599999999999999</c:v>
                </c:pt>
                <c:pt idx="22">
                  <c:v>0.32400000000000001</c:v>
                </c:pt>
                <c:pt idx="23">
                  <c:v>0.33099999999999996</c:v>
                </c:pt>
                <c:pt idx="24">
                  <c:v>0.32299999999999995</c:v>
                </c:pt>
                <c:pt idx="25">
                  <c:v>0.34499999999999997</c:v>
                </c:pt>
                <c:pt idx="26">
                  <c:v>0.36</c:v>
                </c:pt>
                <c:pt idx="27">
                  <c:v>0.35099999999999998</c:v>
                </c:pt>
                <c:pt idx="28">
                  <c:v>0.34299999999999997</c:v>
                </c:pt>
                <c:pt idx="29">
                  <c:v>0.32299999999999995</c:v>
                </c:pt>
                <c:pt idx="30">
                  <c:v>0.31699999999999995</c:v>
                </c:pt>
                <c:pt idx="31">
                  <c:v>0.31800000000000006</c:v>
                </c:pt>
                <c:pt idx="32">
                  <c:v>0.30600000000000005</c:v>
                </c:pt>
                <c:pt idx="33">
                  <c:v>0.30000000000000004</c:v>
                </c:pt>
                <c:pt idx="34">
                  <c:v>0.29400000000000004</c:v>
                </c:pt>
                <c:pt idx="35">
                  <c:v>0.28400000000000003</c:v>
                </c:pt>
                <c:pt idx="36">
                  <c:v>0.29099999999999998</c:v>
                </c:pt>
                <c:pt idx="37">
                  <c:v>0.29099999999999998</c:v>
                </c:pt>
                <c:pt idx="38">
                  <c:v>0.28699999999999998</c:v>
                </c:pt>
                <c:pt idx="39">
                  <c:v>0.28299999999999997</c:v>
                </c:pt>
                <c:pt idx="40">
                  <c:v>0.28399999999999997</c:v>
                </c:pt>
                <c:pt idx="41">
                  <c:v>0.29199999999999998</c:v>
                </c:pt>
              </c:numCache>
            </c:numRef>
          </c:val>
          <c:extLst>
            <c:ext xmlns:c16="http://schemas.microsoft.com/office/drawing/2014/chart" uri="{C3380CC4-5D6E-409C-BE32-E72D297353CC}">
              <c16:uniqueId val="{00000001-551F-43EE-9D02-BA3F753CC72B}"/>
            </c:ext>
          </c:extLst>
        </c:ser>
        <c:ser>
          <c:idx val="2"/>
          <c:order val="4"/>
          <c:tx>
            <c:strRef>
              <c:f>'1'!$K$5</c:f>
              <c:strCache>
                <c:ptCount val="1"/>
                <c:pt idx="0">
                  <c:v>White 2</c:v>
                </c:pt>
              </c:strCache>
            </c:strRef>
          </c:tx>
          <c:spPr>
            <a:noFill/>
            <a:ln>
              <a:noFill/>
            </a:ln>
            <a:effectLst/>
          </c:spP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'1'!$K$6:$K$47</c:f>
              <c:numCache>
                <c:formatCode>General</c:formatCode>
                <c:ptCount val="42"/>
                <c:pt idx="0">
                  <c:v>0.13</c:v>
                </c:pt>
                <c:pt idx="1">
                  <c:v>0.10399999999999998</c:v>
                </c:pt>
                <c:pt idx="2">
                  <c:v>0.11499999999999999</c:v>
                </c:pt>
                <c:pt idx="3">
                  <c:v>0.10799999999999998</c:v>
                </c:pt>
                <c:pt idx="4">
                  <c:v>0.21999999999999997</c:v>
                </c:pt>
                <c:pt idx="5">
                  <c:v>0.17699999999999994</c:v>
                </c:pt>
                <c:pt idx="6">
                  <c:v>0.16599999999999998</c:v>
                </c:pt>
                <c:pt idx="7">
                  <c:v>0.16599999999999998</c:v>
                </c:pt>
                <c:pt idx="8">
                  <c:v>0.15999999999999998</c:v>
                </c:pt>
                <c:pt idx="9">
                  <c:v>0.15199999999999997</c:v>
                </c:pt>
                <c:pt idx="10">
                  <c:v>0.18099999999999994</c:v>
                </c:pt>
                <c:pt idx="11">
                  <c:v>0.17399999999999999</c:v>
                </c:pt>
                <c:pt idx="12">
                  <c:v>3.9000000000000035E-2</c:v>
                </c:pt>
                <c:pt idx="13">
                  <c:v>-1.8000000000000016E-2</c:v>
                </c:pt>
                <c:pt idx="14">
                  <c:v>3.0999999999999972E-2</c:v>
                </c:pt>
                <c:pt idx="15">
                  <c:v>7.6000000000000012E-2</c:v>
                </c:pt>
                <c:pt idx="16">
                  <c:v>0.121</c:v>
                </c:pt>
                <c:pt idx="17">
                  <c:v>0.15699999999999997</c:v>
                </c:pt>
                <c:pt idx="18">
                  <c:v>0.17199999999999999</c:v>
                </c:pt>
                <c:pt idx="19">
                  <c:v>0.17599999999999999</c:v>
                </c:pt>
                <c:pt idx="20">
                  <c:v>0.16900000000000004</c:v>
                </c:pt>
                <c:pt idx="21">
                  <c:v>0.16400000000000003</c:v>
                </c:pt>
                <c:pt idx="22">
                  <c:v>0.15500000000000003</c:v>
                </c:pt>
                <c:pt idx="23">
                  <c:v>0.15999999999999998</c:v>
                </c:pt>
                <c:pt idx="24">
                  <c:v>5.9000000000000052E-2</c:v>
                </c:pt>
                <c:pt idx="25">
                  <c:v>4.4999999999999984E-2</c:v>
                </c:pt>
                <c:pt idx="26">
                  <c:v>4.4999999999999984E-2</c:v>
                </c:pt>
                <c:pt idx="27">
                  <c:v>5.3999999999999992E-2</c:v>
                </c:pt>
                <c:pt idx="28">
                  <c:v>5.5999999999999994E-2</c:v>
                </c:pt>
                <c:pt idx="29">
                  <c:v>3.1000000000000028E-2</c:v>
                </c:pt>
                <c:pt idx="30">
                  <c:v>4.1000000000000036E-2</c:v>
                </c:pt>
                <c:pt idx="31">
                  <c:v>5.5999999999999994E-2</c:v>
                </c:pt>
                <c:pt idx="32">
                  <c:v>7.999999999999996E-2</c:v>
                </c:pt>
                <c:pt idx="33">
                  <c:v>7.7999999999999958E-2</c:v>
                </c:pt>
                <c:pt idx="34">
                  <c:v>8.7999999999999967E-2</c:v>
                </c:pt>
                <c:pt idx="35">
                  <c:v>7.2000000000000008E-2</c:v>
                </c:pt>
                <c:pt idx="36">
                  <c:v>6.6000000000000003E-2</c:v>
                </c:pt>
                <c:pt idx="37">
                  <c:v>8.2000000000000017E-2</c:v>
                </c:pt>
                <c:pt idx="38">
                  <c:v>8.3000000000000018E-2</c:v>
                </c:pt>
                <c:pt idx="39">
                  <c:v>9.7000000000000031E-2</c:v>
                </c:pt>
                <c:pt idx="40">
                  <c:v>0.10399999999999998</c:v>
                </c:pt>
                <c:pt idx="41">
                  <c:v>9.9999999999999978E-2</c:v>
                </c:pt>
              </c:numCache>
            </c:numRef>
          </c:val>
          <c:extLst>
            <c:ext xmlns:c16="http://schemas.microsoft.com/office/drawing/2014/chart" uri="{C3380CC4-5D6E-409C-BE32-E72D297353CC}">
              <c16:uniqueId val="{00000002-551F-43EE-9D02-BA3F753CC72B}"/>
            </c:ext>
          </c:extLst>
        </c:ser>
        <c:ser>
          <c:idx val="3"/>
          <c:order val="5"/>
          <c:tx>
            <c:strRef>
              <c:f>'1'!$L$5</c:f>
              <c:strCache>
                <c:ptCount val="1"/>
                <c:pt idx="0">
                  <c:v>Advanced Economies Range</c:v>
                </c:pt>
              </c:strCache>
            </c:strRef>
          </c:tx>
          <c:spPr>
            <a:solidFill>
              <a:srgbClr val="E7E6E6"/>
            </a:solidFill>
            <a:ln>
              <a:noFill/>
            </a:ln>
            <a:effectLst/>
          </c:spP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'1'!$L$6:$L$47</c:f>
              <c:numCache>
                <c:formatCode>General</c:formatCode>
                <c:ptCount val="42"/>
                <c:pt idx="0">
                  <c:v>0.39600000000000002</c:v>
                </c:pt>
                <c:pt idx="1">
                  <c:v>0.41500000000000004</c:v>
                </c:pt>
                <c:pt idx="2">
                  <c:v>0.40500000000000003</c:v>
                </c:pt>
                <c:pt idx="3">
                  <c:v>0.40900000000000003</c:v>
                </c:pt>
                <c:pt idx="4">
                  <c:v>0.38400000000000001</c:v>
                </c:pt>
                <c:pt idx="5">
                  <c:v>0.42100000000000004</c:v>
                </c:pt>
                <c:pt idx="6">
                  <c:v>0.39200000000000002</c:v>
                </c:pt>
                <c:pt idx="7">
                  <c:v>0.38800000000000001</c:v>
                </c:pt>
                <c:pt idx="8">
                  <c:v>0.41100000000000003</c:v>
                </c:pt>
                <c:pt idx="9">
                  <c:v>0.42100000000000004</c:v>
                </c:pt>
                <c:pt idx="10">
                  <c:v>0.41900000000000004</c:v>
                </c:pt>
                <c:pt idx="11">
                  <c:v>0.41900000000000004</c:v>
                </c:pt>
                <c:pt idx="12">
                  <c:v>0.53800000000000003</c:v>
                </c:pt>
                <c:pt idx="13">
                  <c:v>0.59299999999999997</c:v>
                </c:pt>
                <c:pt idx="14">
                  <c:v>0.57699999999999996</c:v>
                </c:pt>
                <c:pt idx="15">
                  <c:v>0.54800000000000004</c:v>
                </c:pt>
                <c:pt idx="16">
                  <c:v>0.52600000000000002</c:v>
                </c:pt>
                <c:pt idx="17">
                  <c:v>0.5</c:v>
                </c:pt>
                <c:pt idx="18">
                  <c:v>0.49299999999999999</c:v>
                </c:pt>
                <c:pt idx="19">
                  <c:v>0.48499999999999999</c:v>
                </c:pt>
                <c:pt idx="20">
                  <c:v>0.47799999999999998</c:v>
                </c:pt>
                <c:pt idx="21">
                  <c:v>0.45999999999999996</c:v>
                </c:pt>
                <c:pt idx="22">
                  <c:v>0.44099999999999995</c:v>
                </c:pt>
                <c:pt idx="23">
                  <c:v>0.42300000000000004</c:v>
                </c:pt>
                <c:pt idx="24">
                  <c:v>0.53200000000000003</c:v>
                </c:pt>
                <c:pt idx="25">
                  <c:v>0.52400000000000002</c:v>
                </c:pt>
                <c:pt idx="26">
                  <c:v>0.51100000000000001</c:v>
                </c:pt>
                <c:pt idx="27">
                  <c:v>0.50700000000000001</c:v>
                </c:pt>
                <c:pt idx="28">
                  <c:v>0.51300000000000001</c:v>
                </c:pt>
                <c:pt idx="29">
                  <c:v>0.55800000000000005</c:v>
                </c:pt>
                <c:pt idx="30">
                  <c:v>0.55000000000000004</c:v>
                </c:pt>
                <c:pt idx="31">
                  <c:v>0.54</c:v>
                </c:pt>
                <c:pt idx="32">
                  <c:v>0.52400000000000002</c:v>
                </c:pt>
                <c:pt idx="33">
                  <c:v>0.52800000000000002</c:v>
                </c:pt>
                <c:pt idx="34">
                  <c:v>0.52800000000000002</c:v>
                </c:pt>
                <c:pt idx="35">
                  <c:v>0.55800000000000005</c:v>
                </c:pt>
                <c:pt idx="36">
                  <c:v>0.56899999999999995</c:v>
                </c:pt>
                <c:pt idx="37">
                  <c:v>0.55899999999999994</c:v>
                </c:pt>
                <c:pt idx="38">
                  <c:v>0.55200000000000005</c:v>
                </c:pt>
                <c:pt idx="39">
                  <c:v>0.53800000000000003</c:v>
                </c:pt>
                <c:pt idx="40">
                  <c:v>0.53</c:v>
                </c:pt>
                <c:pt idx="41">
                  <c:v>0.52800000000000002</c:v>
                </c:pt>
              </c:numCache>
            </c:numRef>
          </c:val>
          <c:extLst>
            <c:ext xmlns:c16="http://schemas.microsoft.com/office/drawing/2014/chart" uri="{C3380CC4-5D6E-409C-BE32-E72D297353CC}">
              <c16:uniqueId val="{00000003-551F-43EE-9D02-BA3F753CC72B}"/>
            </c:ext>
          </c:extLst>
        </c:ser>
        <c:dLbls>
          <c:showLegendKey val="0"/>
          <c:showVal val="0"/>
          <c:showCatName val="0"/>
          <c:showSerName val="0"/>
          <c:showPercent val="0"/>
          <c:showBubbleSize val="0"/>
        </c:dLbls>
        <c:axId val="1984421487"/>
        <c:axId val="1984432719"/>
      </c:areaChart>
      <c:lineChart>
        <c:grouping val="standard"/>
        <c:varyColors val="0"/>
        <c:ser>
          <c:idx val="4"/>
          <c:order val="0"/>
          <c:tx>
            <c:strRef>
              <c:f>'1'!$M$5</c:f>
              <c:strCache>
                <c:ptCount val="1"/>
                <c:pt idx="0">
                  <c:v>Korea</c:v>
                </c:pt>
              </c:strCache>
            </c:strRef>
          </c:tx>
          <c:spPr>
            <a:ln w="28575" cap="rnd">
              <a:solidFill>
                <a:schemeClr val="accent1"/>
              </a:solidFill>
              <a:round/>
            </a:ln>
            <a:effectLst/>
          </c:spPr>
          <c:marker>
            <c:symbol val="none"/>
          </c:marke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'1'!$M$6:$M$47</c:f>
              <c:numCache>
                <c:formatCode>General</c:formatCode>
                <c:ptCount val="42"/>
                <c:pt idx="0">
                  <c:v>0.22800000000000001</c:v>
                </c:pt>
                <c:pt idx="1">
                  <c:v>0.248</c:v>
                </c:pt>
                <c:pt idx="2">
                  <c:v>0.26100000000000001</c:v>
                </c:pt>
                <c:pt idx="3">
                  <c:v>0.28100000000000003</c:v>
                </c:pt>
                <c:pt idx="4">
                  <c:v>0.28999999999999998</c:v>
                </c:pt>
                <c:pt idx="5">
                  <c:v>0.316</c:v>
                </c:pt>
                <c:pt idx="6">
                  <c:v>0.34899999999999998</c:v>
                </c:pt>
                <c:pt idx="7">
                  <c:v>0.36099999999999999</c:v>
                </c:pt>
                <c:pt idx="8">
                  <c:v>0.376</c:v>
                </c:pt>
                <c:pt idx="9">
                  <c:v>0.39400000000000002</c:v>
                </c:pt>
                <c:pt idx="10">
                  <c:v>0.41899999999999998</c:v>
                </c:pt>
                <c:pt idx="11">
                  <c:v>0.442</c:v>
                </c:pt>
                <c:pt idx="12">
                  <c:v>0.44800000000000001</c:v>
                </c:pt>
                <c:pt idx="13">
                  <c:v>0.40699999999999997</c:v>
                </c:pt>
                <c:pt idx="14">
                  <c:v>0.437</c:v>
                </c:pt>
                <c:pt idx="15">
                  <c:v>0.45800000000000002</c:v>
                </c:pt>
                <c:pt idx="16">
                  <c:v>0.47799999999999998</c:v>
                </c:pt>
                <c:pt idx="17">
                  <c:v>0.505</c:v>
                </c:pt>
                <c:pt idx="18">
                  <c:v>0.51100000000000001</c:v>
                </c:pt>
                <c:pt idx="19">
                  <c:v>0.51900000000000002</c:v>
                </c:pt>
                <c:pt idx="20">
                  <c:v>0.52800000000000002</c:v>
                </c:pt>
                <c:pt idx="21">
                  <c:v>0.54400000000000004</c:v>
                </c:pt>
                <c:pt idx="22">
                  <c:v>0.56499999999999995</c:v>
                </c:pt>
                <c:pt idx="23">
                  <c:v>0.58499999999999996</c:v>
                </c:pt>
                <c:pt idx="24">
                  <c:v>0.60399999999999998</c:v>
                </c:pt>
                <c:pt idx="25">
                  <c:v>0.63200000000000001</c:v>
                </c:pt>
                <c:pt idx="26">
                  <c:v>0.64500000000000002</c:v>
                </c:pt>
                <c:pt idx="27">
                  <c:v>0.65</c:v>
                </c:pt>
                <c:pt idx="28">
                  <c:v>0.65700000000000003</c:v>
                </c:pt>
                <c:pt idx="29">
                  <c:v>0.66500000000000004</c:v>
                </c:pt>
                <c:pt idx="30">
                  <c:v>0.66100000000000003</c:v>
                </c:pt>
                <c:pt idx="31">
                  <c:v>0.67300000000000004</c:v>
                </c:pt>
                <c:pt idx="32">
                  <c:v>0.67800000000000005</c:v>
                </c:pt>
                <c:pt idx="33">
                  <c:v>0.68200000000000005</c:v>
                </c:pt>
                <c:pt idx="34">
                  <c:v>0.68200000000000005</c:v>
                </c:pt>
                <c:pt idx="35">
                  <c:v>0.7</c:v>
                </c:pt>
                <c:pt idx="36">
                  <c:v>0.68799999999999994</c:v>
                </c:pt>
                <c:pt idx="37">
                  <c:v>0.68400000000000005</c:v>
                </c:pt>
                <c:pt idx="38">
                  <c:v>0.69399999999999995</c:v>
                </c:pt>
                <c:pt idx="39">
                  <c:v>0.70599999999999996</c:v>
                </c:pt>
                <c:pt idx="40">
                  <c:v>0.71499999999999997</c:v>
                </c:pt>
                <c:pt idx="41">
                  <c:v>0.72499999999999998</c:v>
                </c:pt>
              </c:numCache>
            </c:numRef>
          </c:val>
          <c:smooth val="0"/>
          <c:extLst>
            <c:ext xmlns:c16="http://schemas.microsoft.com/office/drawing/2014/chart" uri="{C3380CC4-5D6E-409C-BE32-E72D297353CC}">
              <c16:uniqueId val="{00000004-551F-43EE-9D02-BA3F753CC72B}"/>
            </c:ext>
          </c:extLst>
        </c:ser>
        <c:ser>
          <c:idx val="5"/>
          <c:order val="1"/>
          <c:tx>
            <c:strRef>
              <c:f>'1'!$N$5</c:f>
              <c:strCache>
                <c:ptCount val="1"/>
                <c:pt idx="0">
                  <c:v>Panama</c:v>
                </c:pt>
              </c:strCache>
            </c:strRef>
          </c:tx>
          <c:spPr>
            <a:ln w="28575" cap="rnd">
              <a:solidFill>
                <a:srgbClr val="FF0000"/>
              </a:solidFill>
              <a:round/>
            </a:ln>
            <a:effectLst/>
          </c:spPr>
          <c:marker>
            <c:symbol val="none"/>
          </c:marker>
          <c:cat>
            <c:numRef>
              <c:f>'1'!$H$6:$H$47</c:f>
              <c:numCache>
                <c:formatCode>General</c:formatCode>
                <c:ptCount val="4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numCache>
            </c:numRef>
          </c:cat>
          <c:val>
            <c:numRef>
              <c:f>'1'!$N$6:$N$47</c:f>
              <c:numCache>
                <c:formatCode>General</c:formatCode>
                <c:ptCount val="42"/>
                <c:pt idx="0">
                  <c:v>0.33100000000000002</c:v>
                </c:pt>
                <c:pt idx="1">
                  <c:v>0.32700000000000001</c:v>
                </c:pt>
                <c:pt idx="2">
                  <c:v>0.30399999999999999</c:v>
                </c:pt>
                <c:pt idx="3">
                  <c:v>0.251</c:v>
                </c:pt>
                <c:pt idx="4">
                  <c:v>0.24399999999999999</c:v>
                </c:pt>
                <c:pt idx="5">
                  <c:v>0.25700000000000001</c:v>
                </c:pt>
                <c:pt idx="6">
                  <c:v>0.27900000000000003</c:v>
                </c:pt>
                <c:pt idx="7">
                  <c:v>0.28799999999999998</c:v>
                </c:pt>
                <c:pt idx="8">
                  <c:v>0.29199999999999998</c:v>
                </c:pt>
                <c:pt idx="9">
                  <c:v>0.28999999999999998</c:v>
                </c:pt>
                <c:pt idx="10">
                  <c:v>0.28299999999999997</c:v>
                </c:pt>
                <c:pt idx="11">
                  <c:v>0.28999999999999998</c:v>
                </c:pt>
                <c:pt idx="12">
                  <c:v>0.29199999999999998</c:v>
                </c:pt>
                <c:pt idx="13">
                  <c:v>0.3</c:v>
                </c:pt>
                <c:pt idx="14">
                  <c:v>0.29399999999999998</c:v>
                </c:pt>
                <c:pt idx="15">
                  <c:v>0.28699999999999998</c:v>
                </c:pt>
                <c:pt idx="16">
                  <c:v>0.28299999999999997</c:v>
                </c:pt>
                <c:pt idx="17">
                  <c:v>0.28100000000000003</c:v>
                </c:pt>
                <c:pt idx="18">
                  <c:v>0.28499999999999998</c:v>
                </c:pt>
                <c:pt idx="19">
                  <c:v>0.28999999999999998</c:v>
                </c:pt>
                <c:pt idx="20">
                  <c:v>0.29599999999999999</c:v>
                </c:pt>
                <c:pt idx="21">
                  <c:v>0.308</c:v>
                </c:pt>
                <c:pt idx="22">
                  <c:v>0.33900000000000002</c:v>
                </c:pt>
                <c:pt idx="23">
                  <c:v>0.36799999999999999</c:v>
                </c:pt>
                <c:pt idx="24">
                  <c:v>0.38200000000000001</c:v>
                </c:pt>
                <c:pt idx="25">
                  <c:v>0.39400000000000002</c:v>
                </c:pt>
                <c:pt idx="26">
                  <c:v>0.42499999999999999</c:v>
                </c:pt>
                <c:pt idx="27">
                  <c:v>0.44800000000000001</c:v>
                </c:pt>
                <c:pt idx="28">
                  <c:v>0.46800000000000003</c:v>
                </c:pt>
                <c:pt idx="29">
                  <c:v>0.47799999999999998</c:v>
                </c:pt>
                <c:pt idx="30">
                  <c:v>0.48499999999999999</c:v>
                </c:pt>
                <c:pt idx="31">
                  <c:v>0.495</c:v>
                </c:pt>
                <c:pt idx="32">
                  <c:v>0.503</c:v>
                </c:pt>
                <c:pt idx="33">
                  <c:v>0.50700000000000001</c:v>
                </c:pt>
                <c:pt idx="34">
                  <c:v>0.50700000000000001</c:v>
                </c:pt>
                <c:pt idx="35">
                  <c:v>0.42899999999999999</c:v>
                </c:pt>
                <c:pt idx="36">
                  <c:v>0.44400000000000001</c:v>
                </c:pt>
                <c:pt idx="37">
                  <c:v>0.44600000000000001</c:v>
                </c:pt>
                <c:pt idx="38">
                  <c:v>0.45800000000000002</c:v>
                </c:pt>
                <c:pt idx="39">
                  <c:v>0.47199999999999998</c:v>
                </c:pt>
                <c:pt idx="40">
                  <c:v>0.48299999999999998</c:v>
                </c:pt>
                <c:pt idx="41">
                  <c:v>0.495</c:v>
                </c:pt>
              </c:numCache>
            </c:numRef>
          </c:val>
          <c:smooth val="0"/>
          <c:extLst>
            <c:ext xmlns:c16="http://schemas.microsoft.com/office/drawing/2014/chart" uri="{C3380CC4-5D6E-409C-BE32-E72D297353CC}">
              <c16:uniqueId val="{00000005-551F-43EE-9D02-BA3F753CC72B}"/>
            </c:ext>
          </c:extLst>
        </c:ser>
        <c:dLbls>
          <c:showLegendKey val="0"/>
          <c:showVal val="0"/>
          <c:showCatName val="0"/>
          <c:showSerName val="0"/>
          <c:showPercent val="0"/>
          <c:showBubbleSize val="0"/>
        </c:dLbls>
        <c:marker val="1"/>
        <c:smooth val="0"/>
        <c:axId val="1984421487"/>
        <c:axId val="1984432719"/>
      </c:lineChart>
      <c:dateAx>
        <c:axId val="1984421487"/>
        <c:scaling>
          <c:orientation val="minMax"/>
        </c:scaling>
        <c:delete val="0"/>
        <c:axPos val="b"/>
        <c:numFmt formatCode="General" sourceLinked="1"/>
        <c:majorTickMark val="out"/>
        <c:minorTickMark val="none"/>
        <c:tickLblPos val="nextTo"/>
        <c:spPr>
          <a:noFill/>
          <a:ln w="9525" cap="flat" cmpd="sng" algn="ctr">
            <a:solidFill>
              <a:srgbClr val="7F7F7F"/>
            </a:solidFill>
            <a:round/>
          </a:ln>
          <a:effectLst/>
        </c:spPr>
        <c:txPr>
          <a:bodyPr rot="0" spcFirstLastPara="1" vertOverflow="ellipsis" wrap="square" anchor="ctr" anchorCtr="1"/>
          <a:lstStyle/>
          <a:p>
            <a:pPr>
              <a:defRPr sz="900" b="0" i="0" u="none" strike="noStrike" kern="1200" baseline="0">
                <a:solidFill>
                  <a:srgbClr val="000000"/>
                </a:solidFill>
                <a:latin typeface="Arial" panose="020B0604020202020204" pitchFamily="34" charset="0"/>
                <a:ea typeface="Arial"/>
                <a:cs typeface="Arial" panose="020B0604020202020204" pitchFamily="34" charset="0"/>
              </a:defRPr>
            </a:pPr>
            <a:endParaRPr lang="es-PA"/>
          </a:p>
        </c:txPr>
        <c:crossAx val="1984432719"/>
        <c:crosses val="autoZero"/>
        <c:auto val="0"/>
        <c:lblOffset val="100"/>
        <c:baseTimeUnit val="days"/>
        <c:majorUnit val="5"/>
        <c:majorTimeUnit val="days"/>
      </c:dateAx>
      <c:valAx>
        <c:axId val="1984432719"/>
        <c:scaling>
          <c:orientation val="minMax"/>
          <c:max val="1"/>
        </c:scaling>
        <c:delete val="0"/>
        <c:axPos val="l"/>
        <c:numFmt formatCode="#,##0.00_);\(#,##0.0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Arial"/>
                <a:cs typeface="Arial" panose="020B0604020202020204" pitchFamily="34" charset="0"/>
              </a:defRPr>
            </a:pPr>
            <a:endParaRPr lang="es-PA"/>
          </a:p>
        </c:txPr>
        <c:crossAx val="1984421487"/>
        <c:crosses val="autoZero"/>
        <c:crossBetween val="midCat"/>
        <c:majorUnit val="0.25"/>
      </c:valAx>
      <c:spPr>
        <a:noFill/>
        <a:ln>
          <a:noFill/>
        </a:ln>
        <a:effectLst/>
      </c:spPr>
    </c:plotArea>
    <c:plotVisOnly val="1"/>
    <c:dispBlanksAs val="zero"/>
    <c:showDLblsOverMax val="0"/>
  </c:chart>
  <c:spPr>
    <a:noFill/>
    <a:ln w="9525" cap="flat" cmpd="sng" algn="ctr">
      <a:noFill/>
      <a:round/>
    </a:ln>
    <a:effectLst/>
  </c:spPr>
  <c:txPr>
    <a:bodyPr/>
    <a:lstStyle/>
    <a:p>
      <a:pPr>
        <a:defRPr>
          <a:solidFill>
            <a:srgbClr val="000000"/>
          </a:solidFill>
          <a:latin typeface="Arial" panose="020B0604020202020204" pitchFamily="34" charset="0"/>
          <a:ea typeface="Arial"/>
          <a:cs typeface="Arial" panose="020B0604020202020204" pitchFamily="34" charset="0"/>
        </a:defRPr>
      </a:pPr>
      <a:endParaRPr lang="es-PA"/>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Hoja1!$C$1</c:f>
              <c:strCache>
                <c:ptCount val="1"/>
                <c:pt idx="0">
                  <c:v>Panamá</c:v>
                </c:pt>
              </c:strCache>
            </c:strRef>
          </c:tx>
          <c:spPr>
            <a:ln w="28575" cap="rnd">
              <a:solidFill>
                <a:srgbClr val="002060"/>
              </a:solidFill>
              <a:round/>
            </a:ln>
            <a:effectLst/>
          </c:spPr>
          <c:marker>
            <c:symbol val="diamond"/>
            <c:size val="8"/>
            <c:spPr>
              <a:solidFill>
                <a:srgbClr val="002060"/>
              </a:solidFill>
              <a:ln w="9525">
                <a:solidFill>
                  <a:srgbClr val="002060"/>
                </a:solid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52-48F5-98DF-FDCEFBFDDAB2}"/>
                </c:ext>
              </c:extLst>
            </c:dLbl>
            <c:dLbl>
              <c:idx val="19"/>
              <c:layout>
                <c:manualLayout>
                  <c:x val="-2.2551513783680551E-3"/>
                  <c:y val="-2.8519415658880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52-48F5-98DF-FDCEFBFDDAB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es-PA"/>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Hoja1!$B$2:$B$21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 (F)</c:v>
                </c:pt>
                <c:pt idx="19">
                  <c:v>2022 (F)</c:v>
                </c:pt>
              </c:strCache>
            </c:strRef>
          </c:cat>
          <c:val>
            <c:numRef>
              <c:f>Hoja1!$C$2:$C$21</c:f>
              <c:numCache>
                <c:formatCode>0.0</c:formatCode>
                <c:ptCount val="20"/>
                <c:pt idx="0">
                  <c:v>4.2</c:v>
                </c:pt>
                <c:pt idx="1">
                  <c:v>7.5</c:v>
                </c:pt>
                <c:pt idx="2">
                  <c:v>7.2</c:v>
                </c:pt>
                <c:pt idx="3">
                  <c:v>8.5</c:v>
                </c:pt>
                <c:pt idx="4">
                  <c:v>12.1</c:v>
                </c:pt>
                <c:pt idx="5">
                  <c:v>9.9</c:v>
                </c:pt>
                <c:pt idx="6">
                  <c:v>1.2</c:v>
                </c:pt>
                <c:pt idx="7">
                  <c:v>5.8</c:v>
                </c:pt>
                <c:pt idx="8">
                  <c:v>11.3</c:v>
                </c:pt>
                <c:pt idx="9">
                  <c:v>9.8000000000000007</c:v>
                </c:pt>
                <c:pt idx="10">
                  <c:v>6.9</c:v>
                </c:pt>
                <c:pt idx="11">
                  <c:v>5.0999999999999996</c:v>
                </c:pt>
                <c:pt idx="12">
                  <c:v>5.6</c:v>
                </c:pt>
                <c:pt idx="13">
                  <c:v>5</c:v>
                </c:pt>
                <c:pt idx="14">
                  <c:v>5.3</c:v>
                </c:pt>
                <c:pt idx="15">
                  <c:v>3.7</c:v>
                </c:pt>
                <c:pt idx="16">
                  <c:v>3</c:v>
                </c:pt>
                <c:pt idx="17">
                  <c:v>-17.899999999999999</c:v>
                </c:pt>
                <c:pt idx="18">
                  <c:v>12</c:v>
                </c:pt>
                <c:pt idx="19">
                  <c:v>5</c:v>
                </c:pt>
              </c:numCache>
            </c:numRef>
          </c:val>
          <c:smooth val="0"/>
          <c:extLst>
            <c:ext xmlns:c16="http://schemas.microsoft.com/office/drawing/2014/chart" uri="{C3380CC4-5D6E-409C-BE32-E72D297353CC}">
              <c16:uniqueId val="{00000000-8352-48F5-98DF-FDCEFBFDDAB2}"/>
            </c:ext>
          </c:extLst>
        </c:ser>
        <c:ser>
          <c:idx val="1"/>
          <c:order val="1"/>
          <c:tx>
            <c:strRef>
              <c:f>Hoja1!$D$1</c:f>
              <c:strCache>
                <c:ptCount val="1"/>
                <c:pt idx="0">
                  <c:v>LatAm y el Caribe</c:v>
                </c:pt>
              </c:strCache>
            </c:strRef>
          </c:tx>
          <c:spPr>
            <a:ln w="28575" cap="rnd">
              <a:solidFill>
                <a:srgbClr val="C00000"/>
              </a:solidFill>
              <a:round/>
            </a:ln>
            <a:effectLst/>
          </c:spPr>
          <c:marker>
            <c:symbol val="diamond"/>
            <c:size val="8"/>
            <c:spPr>
              <a:solidFill>
                <a:srgbClr val="C00000"/>
              </a:solidFill>
              <a:ln w="9525">
                <a:solidFill>
                  <a:srgbClr val="C00000"/>
                </a:solidFill>
              </a:ln>
              <a:effectLst/>
            </c:spPr>
          </c:marker>
          <c:cat>
            <c:strRef>
              <c:f>Hoja1!$B$2:$B$21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 (F)</c:v>
                </c:pt>
                <c:pt idx="19">
                  <c:v>2022 (F)</c:v>
                </c:pt>
              </c:strCache>
            </c:strRef>
          </c:cat>
          <c:val>
            <c:numRef>
              <c:f>Hoja1!$D$2:$D$21</c:f>
              <c:numCache>
                <c:formatCode>0.0</c:formatCode>
                <c:ptCount val="20"/>
                <c:pt idx="0">
                  <c:v>2.0249999999999999</c:v>
                </c:pt>
                <c:pt idx="1">
                  <c:v>6.2789999999999999</c:v>
                </c:pt>
                <c:pt idx="2">
                  <c:v>4.6109999999999998</c:v>
                </c:pt>
                <c:pt idx="3">
                  <c:v>5.6120000000000001</c:v>
                </c:pt>
                <c:pt idx="4">
                  <c:v>5.851</c:v>
                </c:pt>
                <c:pt idx="5">
                  <c:v>4.032</c:v>
                </c:pt>
                <c:pt idx="6">
                  <c:v>-1.8340000000000001</c:v>
                </c:pt>
                <c:pt idx="7">
                  <c:v>6.1109999999999998</c:v>
                </c:pt>
                <c:pt idx="8">
                  <c:v>4.6589999999999998</c:v>
                </c:pt>
                <c:pt idx="9">
                  <c:v>3.004</c:v>
                </c:pt>
                <c:pt idx="10">
                  <c:v>2.9380000000000002</c:v>
                </c:pt>
                <c:pt idx="11">
                  <c:v>1.2010000000000001</c:v>
                </c:pt>
                <c:pt idx="12">
                  <c:v>7.8E-2</c:v>
                </c:pt>
                <c:pt idx="13">
                  <c:v>-0.9</c:v>
                </c:pt>
                <c:pt idx="14">
                  <c:v>1.198</c:v>
                </c:pt>
                <c:pt idx="15">
                  <c:v>1.2</c:v>
                </c:pt>
                <c:pt idx="16">
                  <c:v>0.2</c:v>
                </c:pt>
                <c:pt idx="17">
                  <c:v>-7</c:v>
                </c:pt>
                <c:pt idx="18">
                  <c:v>4.5999999999999996</c:v>
                </c:pt>
                <c:pt idx="19">
                  <c:v>3.1</c:v>
                </c:pt>
              </c:numCache>
            </c:numRef>
          </c:val>
          <c:smooth val="0"/>
          <c:extLst>
            <c:ext xmlns:c16="http://schemas.microsoft.com/office/drawing/2014/chart" uri="{C3380CC4-5D6E-409C-BE32-E72D297353CC}">
              <c16:uniqueId val="{00000001-8352-48F5-98DF-FDCEFBFDDAB2}"/>
            </c:ext>
          </c:extLst>
        </c:ser>
        <c:ser>
          <c:idx val="2"/>
          <c:order val="2"/>
          <c:tx>
            <c:strRef>
              <c:f>Hoja1!$E$1</c:f>
              <c:strCache>
                <c:ptCount val="1"/>
                <c:pt idx="0">
                  <c:v>Media BBB</c:v>
                </c:pt>
              </c:strCache>
            </c:strRef>
          </c:tx>
          <c:spPr>
            <a:ln w="28575" cap="rnd">
              <a:solidFill>
                <a:schemeClr val="bg1">
                  <a:lumMod val="65000"/>
                </a:schemeClr>
              </a:solidFill>
              <a:round/>
            </a:ln>
            <a:effectLst/>
          </c:spPr>
          <c:marker>
            <c:symbol val="circle"/>
            <c:size val="5"/>
            <c:spPr>
              <a:solidFill>
                <a:schemeClr val="accent3"/>
              </a:solidFill>
              <a:ln w="9525">
                <a:solidFill>
                  <a:schemeClr val="accent3"/>
                </a:solidFill>
              </a:ln>
              <a:effectLst/>
            </c:spPr>
          </c:marker>
          <c:cat>
            <c:strRef>
              <c:f>Hoja1!$B$2:$B$21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 (F)</c:v>
                </c:pt>
                <c:pt idx="19">
                  <c:v>2022 (F)</c:v>
                </c:pt>
              </c:strCache>
            </c:strRef>
          </c:cat>
          <c:val>
            <c:numRef>
              <c:f>Hoja1!$E$2:$E$21</c:f>
              <c:numCache>
                <c:formatCode>0.0</c:formatCode>
                <c:ptCount val="20"/>
                <c:pt idx="0">
                  <c:v>3.12</c:v>
                </c:pt>
                <c:pt idx="1">
                  <c:v>4.8</c:v>
                </c:pt>
                <c:pt idx="2">
                  <c:v>5.49</c:v>
                </c:pt>
                <c:pt idx="3">
                  <c:v>5.61</c:v>
                </c:pt>
                <c:pt idx="4">
                  <c:v>6.64</c:v>
                </c:pt>
                <c:pt idx="5">
                  <c:v>5.23</c:v>
                </c:pt>
                <c:pt idx="6">
                  <c:v>1.1000000000000001</c:v>
                </c:pt>
                <c:pt idx="7">
                  <c:v>6.5</c:v>
                </c:pt>
                <c:pt idx="8">
                  <c:v>5.8</c:v>
                </c:pt>
                <c:pt idx="9">
                  <c:v>3.8</c:v>
                </c:pt>
                <c:pt idx="10">
                  <c:v>4.9000000000000004</c:v>
                </c:pt>
                <c:pt idx="11">
                  <c:v>3.05</c:v>
                </c:pt>
                <c:pt idx="12">
                  <c:v>3.12</c:v>
                </c:pt>
                <c:pt idx="13">
                  <c:v>2.4</c:v>
                </c:pt>
                <c:pt idx="14">
                  <c:v>1.9</c:v>
                </c:pt>
                <c:pt idx="15">
                  <c:v>2.4</c:v>
                </c:pt>
                <c:pt idx="16">
                  <c:v>1.3</c:v>
                </c:pt>
                <c:pt idx="17">
                  <c:v>-7.5</c:v>
                </c:pt>
                <c:pt idx="18">
                  <c:v>5.0999999999999996</c:v>
                </c:pt>
                <c:pt idx="19">
                  <c:v>3.4</c:v>
                </c:pt>
              </c:numCache>
            </c:numRef>
          </c:val>
          <c:smooth val="0"/>
          <c:extLst>
            <c:ext xmlns:c16="http://schemas.microsoft.com/office/drawing/2014/chart" uri="{C3380CC4-5D6E-409C-BE32-E72D297353CC}">
              <c16:uniqueId val="{00000002-8352-48F5-98DF-FDCEFBFDDAB2}"/>
            </c:ext>
          </c:extLst>
        </c:ser>
        <c:dLbls>
          <c:showLegendKey val="0"/>
          <c:showVal val="0"/>
          <c:showCatName val="0"/>
          <c:showSerName val="0"/>
          <c:showPercent val="0"/>
          <c:showBubbleSize val="0"/>
        </c:dLbls>
        <c:marker val="1"/>
        <c:smooth val="0"/>
        <c:axId val="358838544"/>
        <c:axId val="358840512"/>
      </c:lineChart>
      <c:catAx>
        <c:axId val="35883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PA"/>
          </a:p>
        </c:txPr>
        <c:crossAx val="358840512"/>
        <c:crosses val="autoZero"/>
        <c:auto val="1"/>
        <c:lblAlgn val="ctr"/>
        <c:lblOffset val="100"/>
        <c:noMultiLvlLbl val="0"/>
      </c:catAx>
      <c:valAx>
        <c:axId val="3588405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PA"/>
          </a:p>
        </c:txPr>
        <c:crossAx val="35883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PA"/>
        </a:p>
      </c:txPr>
    </c:legend>
    <c:plotVisOnly val="1"/>
    <c:dispBlanksAs val="gap"/>
    <c:showDLblsOverMax val="0"/>
  </c:chart>
  <c:spPr>
    <a:noFill/>
    <a:ln w="9525" cap="flat" cmpd="sng" algn="ctr">
      <a:noFill/>
      <a:round/>
    </a:ln>
    <a:effectLst/>
  </c:spPr>
  <c:txPr>
    <a:bodyPr/>
    <a:lstStyle/>
    <a:p>
      <a:pPr>
        <a:defRPr/>
      </a:pPr>
      <a:endParaRPr lang="es-P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17865336366867E-2"/>
          <c:y val="9.3382057658479733E-2"/>
          <c:w val="0.96410908900743486"/>
          <c:h val="0.82197270356844565"/>
        </c:manualLayout>
      </c:layout>
      <c:lineChart>
        <c:grouping val="standard"/>
        <c:varyColors val="0"/>
        <c:ser>
          <c:idx val="0"/>
          <c:order val="0"/>
          <c:tx>
            <c:strRef>
              <c:f>Relaciones!$A$5</c:f>
              <c:strCache>
                <c:ptCount val="1"/>
                <c:pt idx="0">
                  <c:v>Ingresos Corrientes</c:v>
                </c:pt>
              </c:strCache>
            </c:strRef>
          </c:tx>
          <c:spPr>
            <a:ln w="44450" cap="rnd">
              <a:solidFill>
                <a:schemeClr val="accent5">
                  <a:lumMod val="50000"/>
                </a:schemeClr>
              </a:solidFill>
              <a:round/>
            </a:ln>
            <a:effectLst/>
          </c:spPr>
          <c:marker>
            <c:symbol val="none"/>
          </c:marker>
          <c:dLbls>
            <c:dLbl>
              <c:idx val="0"/>
              <c:layout>
                <c:manualLayout>
                  <c:x val="-2.5899154402805265E-2"/>
                  <c:y val="2.5175279164359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BB-4AAB-AACA-1744C3425478}"/>
                </c:ext>
              </c:extLst>
            </c:dLbl>
            <c:dLbl>
              <c:idx val="1"/>
              <c:layout>
                <c:manualLayout>
                  <c:x val="-2.5899154402805276E-2"/>
                  <c:y val="2.5175279164359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BB-4AAB-AACA-1744C3425478}"/>
                </c:ext>
              </c:extLst>
            </c:dLbl>
            <c:dLbl>
              <c:idx val="2"/>
              <c:layout>
                <c:manualLayout>
                  <c:x val="-3.5649896752093103E-2"/>
                  <c:y val="-2.9245435983099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BB-4AAB-AACA-1744C3425478}"/>
                </c:ext>
              </c:extLst>
            </c:dLbl>
            <c:dLbl>
              <c:idx val="3"/>
              <c:layout>
                <c:manualLayout>
                  <c:x val="-4.2086125904558576E-2"/>
                  <c:y val="-3.4616008850993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BB-4AAB-AACA-1744C3425478}"/>
                </c:ext>
              </c:extLst>
            </c:dLbl>
            <c:dLbl>
              <c:idx val="4"/>
              <c:layout>
                <c:manualLayout>
                  <c:x val="-4.6402651638359473E-2"/>
                  <c:y val="-2.2028369268814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BB-4AAB-AACA-1744C3425478}"/>
                </c:ext>
              </c:extLst>
            </c:dLbl>
            <c:dLbl>
              <c:idx val="5"/>
              <c:layout>
                <c:manualLayout>
                  <c:x val="-3.5717350423168669E-2"/>
                  <c:y val="-2.5944619050940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BB-4AAB-AACA-1744C3425478}"/>
                </c:ext>
              </c:extLst>
            </c:dLbl>
            <c:dLbl>
              <c:idx val="6"/>
              <c:layout>
                <c:manualLayout>
                  <c:x val="-3.6690502262055953E-2"/>
                  <c:y val="-2.0420240234238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BB-4AAB-AACA-1744C3425478}"/>
                </c:ext>
              </c:extLst>
            </c:dLbl>
            <c:dLbl>
              <c:idx val="7"/>
              <c:layout>
                <c:manualLayout>
                  <c:x val="-3.7817845950804965E-2"/>
                  <c:y val="-2.6252406207402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1BB-4AAB-AACA-1744C3425478}"/>
                </c:ext>
              </c:extLst>
            </c:dLbl>
            <c:dLbl>
              <c:idx val="8"/>
              <c:layout>
                <c:manualLayout>
                  <c:x val="-3.3510916420859446E-2"/>
                  <c:y val="-3.1622891445873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BB-4AAB-AACA-1744C3425478}"/>
                </c:ext>
              </c:extLst>
            </c:dLbl>
            <c:dLbl>
              <c:idx val="9"/>
              <c:layout>
                <c:manualLayout>
                  <c:x val="-2.9136533219838251E-2"/>
                  <c:y val="-2.0112453077777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1BB-4AAB-AACA-1744C3425478}"/>
                </c:ext>
              </c:extLst>
            </c:dLbl>
            <c:dLbl>
              <c:idx val="10"/>
              <c:layout>
                <c:manualLayout>
                  <c:x val="-3.2373972584167063E-2"/>
                  <c:y val="-3.2238465758796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BB-4AAB-AACA-1744C3425478}"/>
                </c:ext>
              </c:extLst>
            </c:dLbl>
            <c:dLbl>
              <c:idx val="11"/>
              <c:layout>
                <c:manualLayout>
                  <c:x val="-2.700723724837199E-2"/>
                  <c:y val="-2.9399329561330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1BB-4AAB-AACA-1744C3425478}"/>
                </c:ext>
              </c:extLst>
            </c:dLbl>
            <c:dLbl>
              <c:idx val="12"/>
              <c:layout>
                <c:manualLayout>
                  <c:x val="-2.4935710588213696E-2"/>
                  <c:y val="-3.5231495534493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1BB-4AAB-AACA-1744C3425478}"/>
                </c:ext>
              </c:extLst>
            </c:dLbl>
            <c:dLbl>
              <c:idx val="13"/>
              <c:layout>
                <c:manualLayout>
                  <c:x val="-3.1294798058782797E-2"/>
                  <c:y val="-3.4615921221570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1BB-4AAB-AACA-1744C3425478}"/>
                </c:ext>
              </c:extLst>
            </c:dLbl>
            <c:dLbl>
              <c:idx val="14"/>
              <c:layout>
                <c:manualLayout>
                  <c:x val="-2.4848972409427603E-2"/>
                  <c:y val="-2.9861010296022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1BB-4AAB-AACA-1744C3425478}"/>
                </c:ext>
              </c:extLst>
            </c:dLbl>
            <c:dLbl>
              <c:idx val="15"/>
              <c:layout>
                <c:manualLayout>
                  <c:x val="-2.6978268380893785E-2"/>
                  <c:y val="-2.0266346656007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1BB-4AAB-AACA-1744C3425478}"/>
                </c:ext>
              </c:extLst>
            </c:dLbl>
            <c:dLbl>
              <c:idx val="16"/>
              <c:layout>
                <c:manualLayout>
                  <c:x val="-2.1582628669004546E-2"/>
                  <c:y val="3.146909895544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1BB-4AAB-AACA-1744C3425478}"/>
                </c:ext>
              </c:extLst>
            </c:dLbl>
            <c:dLbl>
              <c:idx val="17"/>
              <c:layout>
                <c:manualLayout>
                  <c:x val="-1.8345234368653731E-2"/>
                  <c:y val="4.0909828642083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1BB-4AAB-AACA-1744C3425478}"/>
                </c:ext>
              </c:extLst>
            </c:dLbl>
            <c:dLbl>
              <c:idx val="18"/>
              <c:layout>
                <c:manualLayout>
                  <c:x val="-1.8345209025116081E-2"/>
                  <c:y val="-2.9146388667575063E-2"/>
                </c:manualLayout>
              </c:layout>
              <c:tx>
                <c:rich>
                  <a:bodyPr rot="0" spcFirstLastPara="1" vertOverflow="ellipsis" vert="horz" wrap="square" anchor="ctr" anchorCtr="1"/>
                  <a:lstStyle/>
                  <a:p>
                    <a:pPr>
                      <a:defRPr sz="1200" b="1"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r>
                      <a:rPr lang="en-US" sz="1200" b="1" dirty="0">
                        <a:solidFill>
                          <a:srgbClr val="002060"/>
                        </a:solidFill>
                      </a:rPr>
                      <a:t>10,224</a:t>
                    </a:r>
                  </a:p>
                </c:rich>
              </c:tx>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s-P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1BB-4AAB-AACA-1744C3425478}"/>
                </c:ext>
              </c:extLst>
            </c:dLbl>
            <c:spPr>
              <a:noFill/>
              <a:ln>
                <a:noFill/>
              </a:ln>
              <a:effectLst/>
            </c:spPr>
            <c:txPr>
              <a:bodyPr rot="0" spcFirstLastPara="1" vertOverflow="ellipsis" vert="horz" wrap="square" anchor="ctr" anchorCtr="1"/>
              <a:lstStyle/>
              <a:p>
                <a:pPr>
                  <a:defRPr sz="11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Relaciones!$B$4:$T$4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Relaciones!$B$5:$T$5</c:f>
              <c:numCache>
                <c:formatCode>_-* #,##0_-;\-* #,##0_-;_-* "-"??_-;_-@_-</c:formatCode>
                <c:ptCount val="19"/>
                <c:pt idx="0">
                  <c:v>2041.8000000000002</c:v>
                </c:pt>
                <c:pt idx="1">
                  <c:v>2345.4</c:v>
                </c:pt>
                <c:pt idx="2">
                  <c:v>3186.5000000000005</c:v>
                </c:pt>
                <c:pt idx="3">
                  <c:v>3804.6</c:v>
                </c:pt>
                <c:pt idx="4">
                  <c:v>4557.7</c:v>
                </c:pt>
                <c:pt idx="5">
                  <c:v>4618.4040000000014</c:v>
                </c:pt>
                <c:pt idx="6">
                  <c:v>5190.99</c:v>
                </c:pt>
                <c:pt idx="7">
                  <c:v>5739.0176499999989</c:v>
                </c:pt>
                <c:pt idx="8">
                  <c:v>6758.3139160000001</c:v>
                </c:pt>
                <c:pt idx="9">
                  <c:v>6924.1249999999991</c:v>
                </c:pt>
                <c:pt idx="10">
                  <c:v>7097.8858099999998</c:v>
                </c:pt>
                <c:pt idx="11">
                  <c:v>7267.6490000000003</c:v>
                </c:pt>
                <c:pt idx="12">
                  <c:v>7731.3234999999995</c:v>
                </c:pt>
                <c:pt idx="13">
                  <c:v>8679.4</c:v>
                </c:pt>
                <c:pt idx="14">
                  <c:v>9010.2801299999992</c:v>
                </c:pt>
                <c:pt idx="15">
                  <c:v>8496.6</c:v>
                </c:pt>
                <c:pt idx="16">
                  <c:v>6627.0999999999995</c:v>
                </c:pt>
                <c:pt idx="17">
                  <c:v>7475.4000000000005</c:v>
                </c:pt>
                <c:pt idx="18">
                  <c:v>10111</c:v>
                </c:pt>
              </c:numCache>
            </c:numRef>
          </c:val>
          <c:smooth val="0"/>
          <c:extLst>
            <c:ext xmlns:c16="http://schemas.microsoft.com/office/drawing/2014/chart" uri="{C3380CC4-5D6E-409C-BE32-E72D297353CC}">
              <c16:uniqueId val="{00000000-31BB-4AAB-AACA-1744C3425478}"/>
            </c:ext>
          </c:extLst>
        </c:ser>
        <c:ser>
          <c:idx val="1"/>
          <c:order val="1"/>
          <c:tx>
            <c:strRef>
              <c:f>Relaciones!$A$6</c:f>
              <c:strCache>
                <c:ptCount val="1"/>
                <c:pt idx="0">
                  <c:v>Gastos Corrientes</c:v>
                </c:pt>
              </c:strCache>
            </c:strRef>
          </c:tx>
          <c:spPr>
            <a:ln w="50800" cap="rnd">
              <a:solidFill>
                <a:srgbClr val="FF0000"/>
              </a:solidFill>
              <a:round/>
            </a:ln>
            <a:effectLst/>
          </c:spPr>
          <c:marker>
            <c:symbol val="none"/>
          </c:marker>
          <c:dLbls>
            <c:dLbl>
              <c:idx val="0"/>
              <c:layout>
                <c:manualLayout>
                  <c:x val="-2.4839288049660048E-2"/>
                  <c:y val="-2.6406299785633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1BB-4AAB-AACA-1744C3425478}"/>
                </c:ext>
              </c:extLst>
            </c:dLbl>
            <c:dLbl>
              <c:idx val="1"/>
              <c:layout>
                <c:manualLayout>
                  <c:x val="-2.3769797884043181E-2"/>
                  <c:y val="-3.5385389112724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1BB-4AAB-AACA-1744C3425478}"/>
                </c:ext>
              </c:extLst>
            </c:dLbl>
            <c:dLbl>
              <c:idx val="2"/>
              <c:layout>
                <c:manualLayout>
                  <c:x val="-3.0215707745222517E-2"/>
                  <c:y val="3.4308134065109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1BB-4AAB-AACA-1744C3425478}"/>
                </c:ext>
              </c:extLst>
            </c:dLbl>
            <c:dLbl>
              <c:idx val="3"/>
              <c:layout>
                <c:manualLayout>
                  <c:x val="-3.5669181259803853E-2"/>
                  <c:y val="3.1468997867642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1BB-4AAB-AACA-1744C3425478}"/>
                </c:ext>
              </c:extLst>
            </c:dLbl>
            <c:dLbl>
              <c:idx val="4"/>
              <c:layout>
                <c:manualLayout>
                  <c:x val="-3.4638260109608424E-2"/>
                  <c:y val="3.2238465758796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1BB-4AAB-AACA-1744C3425478}"/>
                </c:ext>
              </c:extLst>
            </c:dLbl>
            <c:dLbl>
              <c:idx val="5"/>
              <c:layout>
                <c:manualLayout>
                  <c:x val="-3.5611337303857279E-2"/>
                  <c:y val="2.8322189059904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1BB-4AAB-AACA-1744C3425478}"/>
                </c:ext>
              </c:extLst>
            </c:dLbl>
            <c:dLbl>
              <c:idx val="6"/>
              <c:layout>
                <c:manualLayout>
                  <c:x val="-3.5611337303857279E-2"/>
                  <c:y val="3.146909895544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1BB-4AAB-AACA-1744C3425478}"/>
                </c:ext>
              </c:extLst>
            </c:dLbl>
            <c:dLbl>
              <c:idx val="7"/>
              <c:layout>
                <c:manualLayout>
                  <c:x val="-3.6613364231212996E-2"/>
                  <c:y val="3.8378418888421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1BB-4AAB-AACA-1744C3425478}"/>
                </c:ext>
              </c:extLst>
            </c:dLbl>
            <c:dLbl>
              <c:idx val="8"/>
              <c:layout>
                <c:manualLayout>
                  <c:x val="-2.8057417269705703E-2"/>
                  <c:y val="2.8322189059904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1BB-4AAB-AACA-1744C3425478}"/>
                </c:ext>
              </c:extLst>
            </c:dLbl>
            <c:dLbl>
              <c:idx val="9"/>
              <c:layout>
                <c:manualLayout>
                  <c:x val="-2.4820022969355045E-2"/>
                  <c:y val="4.0909828642083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1BB-4AAB-AACA-1744C3425478}"/>
                </c:ext>
              </c:extLst>
            </c:dLbl>
            <c:dLbl>
              <c:idx val="10"/>
              <c:layout>
                <c:manualLayout>
                  <c:x val="-2.3740891535904828E-2"/>
                  <c:y val="3.4616008850993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1BB-4AAB-AACA-1744C3425478}"/>
                </c:ext>
              </c:extLst>
            </c:dLbl>
            <c:dLbl>
              <c:idx val="11"/>
              <c:layout>
                <c:manualLayout>
                  <c:x val="-2.3740891535904828E-2"/>
                  <c:y val="3.4616008850993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1BB-4AAB-AACA-1744C3425478}"/>
                </c:ext>
              </c:extLst>
            </c:dLbl>
            <c:dLbl>
              <c:idx val="12"/>
              <c:layout>
                <c:manualLayout>
                  <c:x val="-2.3789082391753834E-2"/>
                  <c:y val="2.924543598309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1BB-4AAB-AACA-1744C3425478}"/>
                </c:ext>
              </c:extLst>
            </c:dLbl>
            <c:dLbl>
              <c:idx val="13"/>
              <c:layout>
                <c:manualLayout>
                  <c:x val="-3.128519791083946E-2"/>
                  <c:y val="3.2238465758796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1BB-4AAB-AACA-1744C3425478}"/>
                </c:ext>
              </c:extLst>
            </c:dLbl>
            <c:dLbl>
              <c:idx val="14"/>
              <c:layout>
                <c:manualLayout>
                  <c:x val="-2.4848972409427603E-2"/>
                  <c:y val="3.5077601956263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1BB-4AAB-AACA-1744C3425478}"/>
                </c:ext>
              </c:extLst>
            </c:dLbl>
            <c:dLbl>
              <c:idx val="15"/>
              <c:layout>
                <c:manualLayout>
                  <c:x val="-2.6978268380893785E-2"/>
                  <c:y val="3.8224525310191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1BB-4AAB-AACA-1744C3425478}"/>
                </c:ext>
              </c:extLst>
            </c:dLbl>
            <c:dLbl>
              <c:idx val="16"/>
              <c:layout>
                <c:manualLayout>
                  <c:x val="-2.8115296429410238E-2"/>
                  <c:y val="-3.0322691030714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1BB-4AAB-AACA-1744C3425478}"/>
                </c:ext>
              </c:extLst>
            </c:dLbl>
            <c:dLbl>
              <c:idx val="17"/>
              <c:layout>
                <c:manualLayout>
                  <c:x val="-3.6661533394577783E-2"/>
                  <c:y val="-2.4028844322858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1BB-4AAB-AACA-1744C3425478}"/>
                </c:ext>
              </c:extLst>
            </c:dLbl>
            <c:dLbl>
              <c:idx val="18"/>
              <c:layout>
                <c:manualLayout>
                  <c:x val="-1.6080921499674636E-2"/>
                  <c:y val="3.5077601956263117E-2"/>
                </c:manualLayout>
              </c:layout>
              <c:tx>
                <c:rich>
                  <a:bodyPr rot="0" spcFirstLastPara="1" vertOverflow="ellipsis" vert="horz" wrap="square" anchor="ctr" anchorCtr="1"/>
                  <a:lstStyle/>
                  <a:p>
                    <a:pPr>
                      <a:defRPr sz="1200" b="1"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r>
                      <a:rPr lang="en-US" sz="1200" b="1" dirty="0">
                        <a:solidFill>
                          <a:srgbClr val="FF0000"/>
                        </a:solidFill>
                      </a:rPr>
                      <a:t>9,174</a:t>
                    </a:r>
                  </a:p>
                </c:rich>
              </c:tx>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s-P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1BB-4AAB-AACA-1744C3425478}"/>
                </c:ext>
              </c:extLst>
            </c:dLbl>
            <c:spPr>
              <a:noFill/>
              <a:ln>
                <a:noFill/>
              </a:ln>
              <a:effectLst/>
            </c:spPr>
            <c:txPr>
              <a:bodyPr rot="0" spcFirstLastPara="1" vertOverflow="ellipsis" vert="horz" wrap="square" anchor="ctr" anchorCtr="1"/>
              <a:lstStyle/>
              <a:p>
                <a:pPr>
                  <a:defRPr sz="11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Relaciones!$B$4:$T$4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Relaciones!$B$6:$T$6</c:f>
              <c:numCache>
                <c:formatCode>_-* #,##0_-;\-* #,##0_-;_-* "-"??_-;_-@_-</c:formatCode>
                <c:ptCount val="19"/>
                <c:pt idx="0">
                  <c:v>2354.6</c:v>
                </c:pt>
                <c:pt idx="1">
                  <c:v>2454.6</c:v>
                </c:pt>
                <c:pt idx="2">
                  <c:v>2716.4</c:v>
                </c:pt>
                <c:pt idx="3">
                  <c:v>2768.7</c:v>
                </c:pt>
                <c:pt idx="4">
                  <c:v>3200.7400000000007</c:v>
                </c:pt>
                <c:pt idx="5">
                  <c:v>3285.0000000000005</c:v>
                </c:pt>
                <c:pt idx="6">
                  <c:v>3696.8850000000002</c:v>
                </c:pt>
                <c:pt idx="7">
                  <c:v>4164.5522999999994</c:v>
                </c:pt>
                <c:pt idx="8">
                  <c:v>4563.2592541599997</c:v>
                </c:pt>
                <c:pt idx="9">
                  <c:v>4798</c:v>
                </c:pt>
                <c:pt idx="10">
                  <c:v>5684.1204200000002</c:v>
                </c:pt>
                <c:pt idx="11">
                  <c:v>5993.3304785300006</c:v>
                </c:pt>
                <c:pt idx="12">
                  <c:v>6188.4568999999992</c:v>
                </c:pt>
                <c:pt idx="13">
                  <c:v>6802.7999999999993</c:v>
                </c:pt>
                <c:pt idx="14">
                  <c:v>7265.6798465550009</c:v>
                </c:pt>
                <c:pt idx="15">
                  <c:v>7566.2279634899987</c:v>
                </c:pt>
                <c:pt idx="16">
                  <c:v>7991.8</c:v>
                </c:pt>
                <c:pt idx="17">
                  <c:v>8978.4</c:v>
                </c:pt>
                <c:pt idx="18">
                  <c:v>9168</c:v>
                </c:pt>
              </c:numCache>
            </c:numRef>
          </c:val>
          <c:smooth val="0"/>
          <c:extLst>
            <c:ext xmlns:c16="http://schemas.microsoft.com/office/drawing/2014/chart" uri="{C3380CC4-5D6E-409C-BE32-E72D297353CC}">
              <c16:uniqueId val="{00000001-31BB-4AAB-AACA-1744C3425478}"/>
            </c:ext>
          </c:extLst>
        </c:ser>
        <c:dLbls>
          <c:showLegendKey val="0"/>
          <c:showVal val="0"/>
          <c:showCatName val="0"/>
          <c:showSerName val="0"/>
          <c:showPercent val="0"/>
          <c:showBubbleSize val="0"/>
        </c:dLbls>
        <c:smooth val="0"/>
        <c:axId val="390024056"/>
        <c:axId val="390024384"/>
      </c:lineChart>
      <c:catAx>
        <c:axId val="39002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s-PA"/>
          </a:p>
        </c:txPr>
        <c:crossAx val="390024384"/>
        <c:crosses val="autoZero"/>
        <c:auto val="1"/>
        <c:lblAlgn val="ctr"/>
        <c:lblOffset val="100"/>
        <c:noMultiLvlLbl val="0"/>
      </c:catAx>
      <c:valAx>
        <c:axId val="390024384"/>
        <c:scaling>
          <c:orientation val="minMax"/>
          <c:max val="10500"/>
          <c:min val="1500"/>
        </c:scaling>
        <c:delete val="1"/>
        <c:axPos val="l"/>
        <c:numFmt formatCode="_-* #,##0_-;\-* #,##0_-;_-* &quot;-&quot;??_-;_-@_-" sourceLinked="1"/>
        <c:majorTickMark val="none"/>
        <c:minorTickMark val="none"/>
        <c:tickLblPos val="nextTo"/>
        <c:crossAx val="390024056"/>
        <c:crosses val="autoZero"/>
        <c:crossBetween val="between"/>
      </c:valAx>
      <c:spPr>
        <a:noFill/>
        <a:ln>
          <a:solidFill>
            <a:schemeClr val="bg1"/>
          </a:solidFill>
        </a:ln>
        <a:effectLst/>
      </c:spPr>
    </c:plotArea>
    <c:legend>
      <c:legendPos val="b"/>
      <c:layout>
        <c:manualLayout>
          <c:xMode val="edge"/>
          <c:yMode val="edge"/>
          <c:x val="2.1378518927912739E-2"/>
          <c:y val="7.0793331028903256E-2"/>
          <c:w val="0.35321782221991294"/>
          <c:h val="0.15506683466705318"/>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3366"/>
              </a:solidFill>
              <a:latin typeface="Tahoma" panose="020B0604030504040204" pitchFamily="34" charset="0"/>
              <a:ea typeface="Tahoma" panose="020B0604030504040204" pitchFamily="34" charset="0"/>
              <a:cs typeface="Tahoma" panose="020B0604030504040204" pitchFamily="34" charset="0"/>
            </a:defRPr>
          </a:pPr>
          <a:endParaRPr lang="es-P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200"/>
      </a:pPr>
      <a:endParaRPr lang="es-P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00742504807577E-3"/>
          <c:y val="2.9096437925342746E-2"/>
          <c:w val="0.98178145629030455"/>
          <c:h val="0.8707197762346337"/>
        </c:manualLayout>
      </c:layout>
      <c:lineChart>
        <c:grouping val="standard"/>
        <c:varyColors val="0"/>
        <c:ser>
          <c:idx val="0"/>
          <c:order val="0"/>
          <c:tx>
            <c:strRef>
              <c:f>'[1. Modelo Finanzas Públicas. 21 junio de 2021.xlsx]Hoja1'!$A$113</c:f>
              <c:strCache>
                <c:ptCount val="1"/>
                <c:pt idx="0">
                  <c:v>Inversión financiada con Ahorros Corrientes</c:v>
                </c:pt>
              </c:strCache>
            </c:strRef>
          </c:tx>
          <c:spPr>
            <a:ln w="47625" cap="rnd">
              <a:solidFill>
                <a:srgbClr val="006666"/>
              </a:solidFill>
              <a:round/>
            </a:ln>
            <a:effectLst/>
          </c:spPr>
          <c:marker>
            <c:symbol val="none"/>
          </c:marker>
          <c:dLbls>
            <c:dLbl>
              <c:idx val="18"/>
              <c:layout>
                <c:manualLayout>
                  <c:x val="-7.5017532922275511E-3"/>
                  <c:y val="-2.9828836499221984E-2"/>
                </c:manualLayout>
              </c:layout>
              <c:tx>
                <c:rich>
                  <a:bodyPr/>
                  <a:lstStyle/>
                  <a:p>
                    <a:r>
                      <a:rPr lang="en-US" dirty="0"/>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AA-4F53-8B96-E3941DCB9600}"/>
                </c:ext>
              </c:extLst>
            </c:dLbl>
            <c:spPr>
              <a:solidFill>
                <a:srgbClr val="006666"/>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 Modelo Finanzas Públicas. 21 junio de 2021.xlsx]Hoja1'!$B$112:$T$112</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'[1. Modelo Finanzas Públicas. 21 junio de 2021.xlsx]Hoja1'!$B$113:$T$113</c:f>
              <c:numCache>
                <c:formatCode>#,##0</c:formatCode>
                <c:ptCount val="19"/>
                <c:pt idx="0">
                  <c:v>0</c:v>
                </c:pt>
                <c:pt idx="1">
                  <c:v>0</c:v>
                </c:pt>
                <c:pt idx="2">
                  <c:v>100</c:v>
                </c:pt>
                <c:pt idx="3">
                  <c:v>100</c:v>
                </c:pt>
                <c:pt idx="4">
                  <c:v>100</c:v>
                </c:pt>
                <c:pt idx="5">
                  <c:v>87.029191046058557</c:v>
                </c:pt>
                <c:pt idx="6">
                  <c:v>75.492294920695684</c:v>
                </c:pt>
                <c:pt idx="7">
                  <c:v>62.623185185236352</c:v>
                </c:pt>
                <c:pt idx="8">
                  <c:v>74.270570927909091</c:v>
                </c:pt>
                <c:pt idx="9">
                  <c:v>55.717524044131103</c:v>
                </c:pt>
                <c:pt idx="10">
                  <c:v>42.096285371055068</c:v>
                </c:pt>
                <c:pt idx="11">
                  <c:v>38.799409070222119</c:v>
                </c:pt>
                <c:pt idx="12">
                  <c:v>41.189366639589331</c:v>
                </c:pt>
                <c:pt idx="13">
                  <c:v>49.142378296278849</c:v>
                </c:pt>
                <c:pt idx="14">
                  <c:v>45.719234871065758</c:v>
                </c:pt>
                <c:pt idx="15">
                  <c:v>25.199675961809358</c:v>
                </c:pt>
                <c:pt idx="16">
                  <c:v>0</c:v>
                </c:pt>
                <c:pt idx="17">
                  <c:v>0</c:v>
                </c:pt>
                <c:pt idx="18">
                  <c:v>26.933158584534734</c:v>
                </c:pt>
              </c:numCache>
            </c:numRef>
          </c:val>
          <c:smooth val="0"/>
          <c:extLst>
            <c:ext xmlns:c16="http://schemas.microsoft.com/office/drawing/2014/chart" uri="{C3380CC4-5D6E-409C-BE32-E72D297353CC}">
              <c16:uniqueId val="{00000000-BE05-46C2-A16D-DBB2CC3772F4}"/>
            </c:ext>
          </c:extLst>
        </c:ser>
        <c:ser>
          <c:idx val="1"/>
          <c:order val="1"/>
          <c:tx>
            <c:strRef>
              <c:f>'[1. Modelo Finanzas Públicas. 21 junio de 2021.xlsx]Hoja1'!$A$114</c:f>
              <c:strCache>
                <c:ptCount val="1"/>
                <c:pt idx="0">
                  <c:v>Inversión Financiada con Deuda</c:v>
                </c:pt>
              </c:strCache>
            </c:strRef>
          </c:tx>
          <c:spPr>
            <a:ln w="47625" cap="rnd">
              <a:solidFill>
                <a:srgbClr val="FF0000"/>
              </a:solidFill>
              <a:round/>
            </a:ln>
            <a:effectLst/>
          </c:spPr>
          <c:marker>
            <c:symbol val="none"/>
          </c:marker>
          <c:dLbls>
            <c:dLbl>
              <c:idx val="13"/>
              <c:layout>
                <c:manualLayout>
                  <c:x val="0"/>
                  <c:y val="-4.0894288867032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05-46C2-A16D-DBB2CC3772F4}"/>
                </c:ext>
              </c:extLst>
            </c:dLbl>
            <c:dLbl>
              <c:idx val="18"/>
              <c:layout>
                <c:manualLayout>
                  <c:x val="-6.4300742504807577E-3"/>
                  <c:y val="-1.4914418249610992E-2"/>
                </c:manualLayout>
              </c:layout>
              <c:tx>
                <c:rich>
                  <a:bodyPr/>
                  <a:lstStyle/>
                  <a:p>
                    <a:r>
                      <a:rPr lang="en-US" dirty="0"/>
                      <a:t>68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AA-4F53-8B96-E3941DCB9600}"/>
                </c:ext>
              </c:extLst>
            </c:dLbl>
            <c:spPr>
              <a:solidFill>
                <a:srgbClr val="FF0000"/>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 Modelo Finanzas Públicas. 21 junio de 2021.xlsx]Hoja1'!$B$112:$T$112</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'[1. Modelo Finanzas Públicas. 21 junio de 2021.xlsx]Hoja1'!$B$114:$T$114</c:f>
              <c:numCache>
                <c:formatCode>#,##0</c:formatCode>
                <c:ptCount val="19"/>
                <c:pt idx="0">
                  <c:v>100</c:v>
                </c:pt>
                <c:pt idx="1">
                  <c:v>100</c:v>
                </c:pt>
                <c:pt idx="2">
                  <c:v>0</c:v>
                </c:pt>
                <c:pt idx="3">
                  <c:v>0</c:v>
                </c:pt>
                <c:pt idx="4">
                  <c:v>0</c:v>
                </c:pt>
                <c:pt idx="5">
                  <c:v>12.97080895394144</c:v>
                </c:pt>
                <c:pt idx="6">
                  <c:v>24.507705079304305</c:v>
                </c:pt>
                <c:pt idx="7">
                  <c:v>37.376814814763641</c:v>
                </c:pt>
                <c:pt idx="8">
                  <c:v>25.72942907209092</c:v>
                </c:pt>
                <c:pt idx="9">
                  <c:v>44.28247595586889</c:v>
                </c:pt>
                <c:pt idx="10">
                  <c:v>57.903714628944932</c:v>
                </c:pt>
                <c:pt idx="11">
                  <c:v>61.200590929777889</c:v>
                </c:pt>
                <c:pt idx="12">
                  <c:v>58.810633360410669</c:v>
                </c:pt>
                <c:pt idx="13">
                  <c:v>50.857621703721144</c:v>
                </c:pt>
                <c:pt idx="14">
                  <c:v>54.280765128934242</c:v>
                </c:pt>
                <c:pt idx="15">
                  <c:v>74.800324038190638</c:v>
                </c:pt>
                <c:pt idx="16">
                  <c:v>100</c:v>
                </c:pt>
                <c:pt idx="17">
                  <c:v>100</c:v>
                </c:pt>
                <c:pt idx="18">
                  <c:v>73.066841415465262</c:v>
                </c:pt>
              </c:numCache>
            </c:numRef>
          </c:val>
          <c:smooth val="0"/>
          <c:extLst>
            <c:ext xmlns:c16="http://schemas.microsoft.com/office/drawing/2014/chart" uri="{C3380CC4-5D6E-409C-BE32-E72D297353CC}">
              <c16:uniqueId val="{00000001-BE05-46C2-A16D-DBB2CC3772F4}"/>
            </c:ext>
          </c:extLst>
        </c:ser>
        <c:dLbls>
          <c:showLegendKey val="0"/>
          <c:showVal val="0"/>
          <c:showCatName val="0"/>
          <c:showSerName val="0"/>
          <c:showPercent val="0"/>
          <c:showBubbleSize val="0"/>
        </c:dLbls>
        <c:smooth val="0"/>
        <c:axId val="832564272"/>
        <c:axId val="832563288"/>
      </c:lineChart>
      <c:catAx>
        <c:axId val="832564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s-PA"/>
          </a:p>
        </c:txPr>
        <c:crossAx val="832563288"/>
        <c:crosses val="autoZero"/>
        <c:auto val="1"/>
        <c:lblAlgn val="ctr"/>
        <c:lblOffset val="100"/>
        <c:noMultiLvlLbl val="0"/>
      </c:catAx>
      <c:valAx>
        <c:axId val="832563288"/>
        <c:scaling>
          <c:orientation val="minMax"/>
          <c:max val="100"/>
        </c:scaling>
        <c:delete val="1"/>
        <c:axPos val="l"/>
        <c:numFmt formatCode="#,##0" sourceLinked="1"/>
        <c:majorTickMark val="none"/>
        <c:minorTickMark val="none"/>
        <c:tickLblPos val="nextTo"/>
        <c:crossAx val="832564272"/>
        <c:crosses val="autoZero"/>
        <c:crossBetween val="between"/>
      </c:valAx>
      <c:spPr>
        <a:noFill/>
        <a:ln>
          <a:noFill/>
        </a:ln>
        <a:effectLst/>
      </c:spPr>
    </c:plotArea>
    <c:legend>
      <c:legendPos val="b"/>
      <c:layout>
        <c:manualLayout>
          <c:xMode val="edge"/>
          <c:yMode val="edge"/>
          <c:x val="0.40002200739323523"/>
          <c:y val="2.143513962437061E-2"/>
          <c:w val="0.37571134806000356"/>
          <c:h val="0.13561256539487437"/>
        </c:manualLayout>
      </c:layout>
      <c:overlay val="0"/>
      <c:spPr>
        <a:noFill/>
        <a:ln>
          <a:noFill/>
        </a:ln>
        <a:effectLst/>
      </c:spPr>
      <c:txPr>
        <a:bodyPr rot="0" spcFirstLastPara="1" vertOverflow="ellipsis" vert="horz" wrap="square" anchor="ctr" anchorCtr="1"/>
        <a:lstStyle/>
        <a:p>
          <a:pPr>
            <a:defRPr sz="1300" b="1" i="0" u="none" strike="noStrike" kern="1200" baseline="0">
              <a:solidFill>
                <a:srgbClr val="003366"/>
              </a:solidFill>
              <a:latin typeface="Tahoma" panose="020B0604030504040204" pitchFamily="34" charset="0"/>
              <a:ea typeface="Tahoma" panose="020B0604030504040204" pitchFamily="34" charset="0"/>
              <a:cs typeface="Tahoma" panose="020B0604030504040204" pitchFamily="34" charset="0"/>
            </a:defRPr>
          </a:pPr>
          <a:endParaRPr lang="es-P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lumMod val="50000"/>
          <a:lumOff val="50000"/>
        </a:schemeClr>
      </a:solidFill>
    </a:ln>
    <a:effectLst/>
  </c:spPr>
  <c:txPr>
    <a:bodyPr/>
    <a:lstStyle/>
    <a:p>
      <a:pPr>
        <a:defRPr/>
      </a:pPr>
      <a:endParaRPr lang="es-P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2060"/>
                </a:solidFill>
                <a:latin typeface="Tahoma" panose="020B0604030504040204" pitchFamily="34" charset="0"/>
                <a:ea typeface="Tahoma" panose="020B0604030504040204" pitchFamily="34" charset="0"/>
                <a:cs typeface="Tahoma" panose="020B0604030504040204" pitchFamily="34" charset="0"/>
              </a:defRPr>
            </a:pPr>
            <a:r>
              <a:rPr lang="es-PA" sz="1400" dirty="0">
                <a:solidFill>
                  <a:srgbClr val="002060"/>
                </a:solidFill>
              </a:rPr>
              <a:t>Deuda Pública como porcentajes del PIB</a:t>
            </a:r>
          </a:p>
        </c:rich>
      </c:tx>
      <c:layout>
        <c:manualLayout>
          <c:xMode val="edge"/>
          <c:yMode val="edge"/>
          <c:x val="0.16743573229073436"/>
          <c:y val="1.68831525647001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s-PA"/>
        </a:p>
      </c:txPr>
    </c:title>
    <c:autoTitleDeleted val="0"/>
    <c:plotArea>
      <c:layout>
        <c:manualLayout>
          <c:layoutTarget val="inner"/>
          <c:xMode val="edge"/>
          <c:yMode val="edge"/>
          <c:x val="1.3888888888888888E-2"/>
          <c:y val="0.17171296296296296"/>
          <c:w val="0.98611111111111116"/>
          <c:h val="0.72088764946048411"/>
        </c:manualLayout>
      </c:layout>
      <c:lineChart>
        <c:grouping val="standard"/>
        <c:varyColors val="0"/>
        <c:ser>
          <c:idx val="0"/>
          <c:order val="0"/>
          <c:tx>
            <c:strRef>
              <c:f>Hoja1!$B$6</c:f>
              <c:strCache>
                <c:ptCount val="1"/>
                <c:pt idx="0">
                  <c:v>Deuda Pública como porcentajes del PIB</c:v>
                </c:pt>
              </c:strCache>
            </c:strRef>
          </c:tx>
          <c:spPr>
            <a:ln w="38100" cap="rnd">
              <a:solidFill>
                <a:srgbClr val="002060"/>
              </a:solidFill>
              <a:round/>
            </a:ln>
            <a:effectLst/>
          </c:spPr>
          <c:marker>
            <c:symbol val="none"/>
          </c:marker>
          <c:dLbls>
            <c:dLbl>
              <c:idx val="0"/>
              <c:layout>
                <c:manualLayout>
                  <c:x val="-4.4444444444444467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C5-4AFB-9843-F5BBAAAAE7D0}"/>
                </c:ext>
              </c:extLst>
            </c:dLbl>
            <c:dLbl>
              <c:idx val="1"/>
              <c:layout>
                <c:manualLayout>
                  <c:x val="-3.3333333333333333E-2"/>
                  <c:y val="-3.703703703703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C5-4AFB-9843-F5BBAAAAE7D0}"/>
                </c:ext>
              </c:extLst>
            </c:dLbl>
            <c:dLbl>
              <c:idx val="2"/>
              <c:layout>
                <c:manualLayout>
                  <c:x val="-3.3333333333333333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C5-4AFB-9843-F5BBAAAAE7D0}"/>
                </c:ext>
              </c:extLst>
            </c:dLbl>
            <c:dLbl>
              <c:idx val="3"/>
              <c:layout>
                <c:manualLayout>
                  <c:x val="-3.888888888888889E-2"/>
                  <c:y val="-4.1666666666666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C5-4AFB-9843-F5BBAAAAE7D0}"/>
                </c:ext>
              </c:extLst>
            </c:dLbl>
            <c:dLbl>
              <c:idx val="4"/>
              <c:layout>
                <c:manualLayout>
                  <c:x val="-1.3888888888888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C5-4AFB-9843-F5BBAAAAE7D0}"/>
                </c:ext>
              </c:extLst>
            </c:dLbl>
            <c:spPr>
              <a:noFill/>
              <a:ln>
                <a:noFill/>
              </a:ln>
              <a:effectLst/>
            </c:spPr>
            <c:txPr>
              <a:bodyPr rot="0" spcFirstLastPara="1" vertOverflow="ellipsis" vert="horz" wrap="square" anchor="ctr" anchorCtr="1"/>
              <a:lstStyle/>
              <a:p>
                <a:pPr>
                  <a:defRPr sz="1400" b="1" i="0" u="none" strike="noStrike" kern="1200" baseline="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Hoja1!$C$5:$G$5</c:f>
              <c:numCache>
                <c:formatCode>General</c:formatCode>
                <c:ptCount val="5"/>
                <c:pt idx="0">
                  <c:v>2020</c:v>
                </c:pt>
                <c:pt idx="1">
                  <c:v>2021</c:v>
                </c:pt>
                <c:pt idx="2">
                  <c:v>2022</c:v>
                </c:pt>
                <c:pt idx="3">
                  <c:v>2023</c:v>
                </c:pt>
                <c:pt idx="4">
                  <c:v>2024</c:v>
                </c:pt>
              </c:numCache>
            </c:numRef>
          </c:cat>
          <c:val>
            <c:numRef>
              <c:f>Hoja1!$C$6:$G$6</c:f>
              <c:numCache>
                <c:formatCode>0</c:formatCode>
                <c:ptCount val="5"/>
                <c:pt idx="0">
                  <c:v>69.8</c:v>
                </c:pt>
                <c:pt idx="1">
                  <c:v>68.8</c:v>
                </c:pt>
                <c:pt idx="2">
                  <c:v>69</c:v>
                </c:pt>
                <c:pt idx="3">
                  <c:v>67.7</c:v>
                </c:pt>
                <c:pt idx="4">
                  <c:v>65.099999999999994</c:v>
                </c:pt>
              </c:numCache>
            </c:numRef>
          </c:val>
          <c:smooth val="1"/>
          <c:extLst>
            <c:ext xmlns:c16="http://schemas.microsoft.com/office/drawing/2014/chart" uri="{C3380CC4-5D6E-409C-BE32-E72D297353CC}">
              <c16:uniqueId val="{00000005-53C5-4AFB-9843-F5BBAAAAE7D0}"/>
            </c:ext>
          </c:extLst>
        </c:ser>
        <c:dLbls>
          <c:showLegendKey val="0"/>
          <c:showVal val="0"/>
          <c:showCatName val="0"/>
          <c:showSerName val="0"/>
          <c:showPercent val="0"/>
          <c:showBubbleSize val="0"/>
        </c:dLbls>
        <c:smooth val="0"/>
        <c:axId val="487603824"/>
        <c:axId val="487607104"/>
      </c:lineChart>
      <c:catAx>
        <c:axId val="48760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PA"/>
          </a:p>
        </c:txPr>
        <c:crossAx val="487607104"/>
        <c:crosses val="autoZero"/>
        <c:auto val="1"/>
        <c:lblAlgn val="ctr"/>
        <c:lblOffset val="100"/>
        <c:noMultiLvlLbl val="0"/>
      </c:catAx>
      <c:valAx>
        <c:axId val="487607104"/>
        <c:scaling>
          <c:orientation val="minMax"/>
          <c:min val="60"/>
        </c:scaling>
        <c:delete val="1"/>
        <c:axPos val="l"/>
        <c:numFmt formatCode="0" sourceLinked="1"/>
        <c:majorTickMark val="none"/>
        <c:minorTickMark val="none"/>
        <c:tickLblPos val="nextTo"/>
        <c:crossAx val="4876038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rgbClr val="002060"/>
      </a:solidFill>
      <a:round/>
    </a:ln>
    <a:effectLst/>
  </c:spPr>
  <c:txPr>
    <a:bodyPr/>
    <a:lstStyle/>
    <a:p>
      <a:pPr>
        <a:defRPr sz="1600" b="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PA"/>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C3E33-FF11-4EC8-9CAD-C81920D9EE8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PA"/>
        </a:p>
      </dgm:t>
    </dgm:pt>
    <dgm:pt modelId="{DFF54BD6-7C27-44B1-8DC4-B4E8B5FEF53D}">
      <dgm:prSet phldrT="[Texto]" custT="1"/>
      <dgm:spPr>
        <a:solidFill>
          <a:srgbClr val="002060"/>
        </a:solidFill>
      </dgm:spPr>
      <dgm:t>
        <a:bodyPr/>
        <a:lstStyle/>
        <a:p>
          <a:r>
            <a:rPr lang="es-419" sz="1400" b="1" dirty="0">
              <a:latin typeface="Tahoma" panose="020B0604030504040204" pitchFamily="34" charset="0"/>
              <a:ea typeface="Tahoma" panose="020B0604030504040204" pitchFamily="34" charset="0"/>
              <a:cs typeface="Tahoma" panose="020B0604030504040204" pitchFamily="34" charset="0"/>
            </a:rPr>
            <a:t>Competitividad  </a:t>
          </a:r>
        </a:p>
        <a:p>
          <a:r>
            <a:rPr lang="es-419" sz="1400" b="1" dirty="0">
              <a:latin typeface="Tahoma" panose="020B0604030504040204" pitchFamily="34" charset="0"/>
              <a:ea typeface="Tahoma" panose="020B0604030504040204" pitchFamily="34" charset="0"/>
              <a:cs typeface="Tahoma" panose="020B0604030504040204" pitchFamily="34" charset="0"/>
            </a:rPr>
            <a:t>y Crecimiento </a:t>
          </a:r>
          <a:endParaRPr lang="es-PA" sz="1400" b="1" dirty="0">
            <a:latin typeface="Tahoma" panose="020B0604030504040204" pitchFamily="34" charset="0"/>
            <a:ea typeface="Tahoma" panose="020B0604030504040204" pitchFamily="34" charset="0"/>
            <a:cs typeface="Tahoma" panose="020B0604030504040204" pitchFamily="34" charset="0"/>
          </a:endParaRPr>
        </a:p>
      </dgm:t>
    </dgm:pt>
    <dgm:pt modelId="{F0E486D1-2F5F-4DD4-893D-342812A9D669}" type="parTrans" cxnId="{06781DC1-FC43-406A-B614-8A8DA70BE330}">
      <dgm:prSet/>
      <dgm:spPr/>
      <dgm:t>
        <a:bodyPr/>
        <a:lstStyle/>
        <a:p>
          <a:endParaRPr lang="es-PA" sz="1400"/>
        </a:p>
      </dgm:t>
    </dgm:pt>
    <dgm:pt modelId="{34DF230B-A1F0-43D5-B0C0-02D052902219}" type="sibTrans" cxnId="{06781DC1-FC43-406A-B614-8A8DA70BE330}">
      <dgm:prSet/>
      <dgm:spPr>
        <a:ln w="38100">
          <a:solidFill>
            <a:srgbClr val="0070C0"/>
          </a:solidFill>
        </a:ln>
      </dgm:spPr>
      <dgm:t>
        <a:bodyPr/>
        <a:lstStyle/>
        <a:p>
          <a:endParaRPr lang="es-PA" sz="1400"/>
        </a:p>
      </dgm:t>
    </dgm:pt>
    <dgm:pt modelId="{A5C00118-2C89-4A74-8283-94427B0C64E9}">
      <dgm:prSet phldrT="[Texto]" custT="1"/>
      <dgm:spPr>
        <a:solidFill>
          <a:srgbClr val="006600"/>
        </a:solidFill>
      </dgm:spPr>
      <dgm:t>
        <a:bodyPr/>
        <a:lstStyle/>
        <a:p>
          <a:r>
            <a:rPr lang="es-419" sz="1400" b="1" dirty="0">
              <a:latin typeface="Tahoma" panose="020B0604030504040204" pitchFamily="34" charset="0"/>
              <a:ea typeface="Tahoma" panose="020B0604030504040204" pitchFamily="34" charset="0"/>
              <a:cs typeface="Tahoma" panose="020B0604030504040204" pitchFamily="34" charset="0"/>
            </a:rPr>
            <a:t>Ingresos Fiscales</a:t>
          </a:r>
          <a:endParaRPr lang="es-PA" sz="1400" b="1" dirty="0">
            <a:latin typeface="Tahoma" panose="020B0604030504040204" pitchFamily="34" charset="0"/>
            <a:ea typeface="Tahoma" panose="020B0604030504040204" pitchFamily="34" charset="0"/>
            <a:cs typeface="Tahoma" panose="020B0604030504040204" pitchFamily="34" charset="0"/>
          </a:endParaRPr>
        </a:p>
      </dgm:t>
    </dgm:pt>
    <dgm:pt modelId="{8DCB4527-6059-459C-A4ED-61ABCDAB3576}" type="parTrans" cxnId="{57E526BE-4C42-41B2-9DD1-605478B04D0F}">
      <dgm:prSet/>
      <dgm:spPr/>
      <dgm:t>
        <a:bodyPr/>
        <a:lstStyle/>
        <a:p>
          <a:endParaRPr lang="es-PA" sz="1400"/>
        </a:p>
      </dgm:t>
    </dgm:pt>
    <dgm:pt modelId="{9A83CB82-5666-4B7E-B960-E50DB4A5A037}" type="sibTrans" cxnId="{57E526BE-4C42-41B2-9DD1-605478B04D0F}">
      <dgm:prSet/>
      <dgm:spPr>
        <a:ln w="38100">
          <a:solidFill>
            <a:srgbClr val="0070C0"/>
          </a:solidFill>
        </a:ln>
      </dgm:spPr>
      <dgm:t>
        <a:bodyPr/>
        <a:lstStyle/>
        <a:p>
          <a:endParaRPr lang="es-PA" sz="1400"/>
        </a:p>
      </dgm:t>
    </dgm:pt>
    <dgm:pt modelId="{6C3D6165-8BAF-4FC3-9FD9-0BF0B468F8F9}">
      <dgm:prSet phldrT="[Texto]" custT="1"/>
      <dgm:spPr>
        <a:solidFill>
          <a:schemeClr val="tx2">
            <a:lumMod val="75000"/>
          </a:schemeClr>
        </a:solidFill>
      </dgm:spPr>
      <dgm:t>
        <a:bodyPr/>
        <a:lstStyle/>
        <a:p>
          <a:r>
            <a:rPr lang="es-419" sz="1400" b="1" dirty="0">
              <a:latin typeface="Tahoma" panose="020B0604030504040204" pitchFamily="34" charset="0"/>
              <a:ea typeface="Tahoma" panose="020B0604030504040204" pitchFamily="34" charset="0"/>
              <a:cs typeface="Tahoma" panose="020B0604030504040204" pitchFamily="34" charset="0"/>
            </a:rPr>
            <a:t>Inversión Pública</a:t>
          </a:r>
          <a:endParaRPr lang="es-PA" sz="1400" b="1" dirty="0">
            <a:latin typeface="Tahoma" panose="020B0604030504040204" pitchFamily="34" charset="0"/>
            <a:ea typeface="Tahoma" panose="020B0604030504040204" pitchFamily="34" charset="0"/>
            <a:cs typeface="Tahoma" panose="020B0604030504040204" pitchFamily="34" charset="0"/>
          </a:endParaRPr>
        </a:p>
      </dgm:t>
    </dgm:pt>
    <dgm:pt modelId="{66BED921-5CB4-41B9-8089-F8AD01297229}" type="parTrans" cxnId="{945307E2-5E8A-4100-9224-929338CB5CF5}">
      <dgm:prSet/>
      <dgm:spPr/>
      <dgm:t>
        <a:bodyPr/>
        <a:lstStyle/>
        <a:p>
          <a:endParaRPr lang="es-PA" sz="1400"/>
        </a:p>
      </dgm:t>
    </dgm:pt>
    <dgm:pt modelId="{A1F59D2D-0DC6-45A0-B41F-F8B166C2ECC6}" type="sibTrans" cxnId="{945307E2-5E8A-4100-9224-929338CB5CF5}">
      <dgm:prSet/>
      <dgm:spPr>
        <a:ln w="38100">
          <a:solidFill>
            <a:srgbClr val="0070C0"/>
          </a:solidFill>
        </a:ln>
      </dgm:spPr>
      <dgm:t>
        <a:bodyPr/>
        <a:lstStyle/>
        <a:p>
          <a:endParaRPr lang="es-PA" sz="1400"/>
        </a:p>
      </dgm:t>
    </dgm:pt>
    <dgm:pt modelId="{65914450-B1C2-4684-8F1E-0D356F704FA4}">
      <dgm:prSet phldrT="[Texto]" custT="1"/>
      <dgm:spPr>
        <a:solidFill>
          <a:srgbClr val="FF9900"/>
        </a:solidFill>
      </dgm:spPr>
      <dgm:t>
        <a:bodyPr/>
        <a:lstStyle/>
        <a:p>
          <a:r>
            <a:rPr lang="es-419" sz="1400" b="1" dirty="0">
              <a:latin typeface="Tahoma" panose="020B0604030504040204" pitchFamily="34" charset="0"/>
              <a:ea typeface="Tahoma" panose="020B0604030504040204" pitchFamily="34" charset="0"/>
              <a:cs typeface="Tahoma" panose="020B0604030504040204" pitchFamily="34" charset="0"/>
            </a:rPr>
            <a:t>Empleo</a:t>
          </a:r>
          <a:endParaRPr lang="es-PA" sz="1400" b="1" dirty="0">
            <a:latin typeface="Tahoma" panose="020B0604030504040204" pitchFamily="34" charset="0"/>
            <a:ea typeface="Tahoma" panose="020B0604030504040204" pitchFamily="34" charset="0"/>
            <a:cs typeface="Tahoma" panose="020B0604030504040204" pitchFamily="34" charset="0"/>
          </a:endParaRPr>
        </a:p>
      </dgm:t>
    </dgm:pt>
    <dgm:pt modelId="{F0ABC421-1810-4307-BECF-06147CE0A5BB}" type="parTrans" cxnId="{8E9C8BAA-4A21-4CB1-855F-2880EA75BE71}">
      <dgm:prSet/>
      <dgm:spPr/>
      <dgm:t>
        <a:bodyPr/>
        <a:lstStyle/>
        <a:p>
          <a:endParaRPr lang="es-PA" sz="1400"/>
        </a:p>
      </dgm:t>
    </dgm:pt>
    <dgm:pt modelId="{C5A20613-F65D-4172-A06F-8652CC810523}" type="sibTrans" cxnId="{8E9C8BAA-4A21-4CB1-855F-2880EA75BE71}">
      <dgm:prSet/>
      <dgm:spPr>
        <a:ln w="38100">
          <a:solidFill>
            <a:srgbClr val="0070C0"/>
          </a:solidFill>
        </a:ln>
      </dgm:spPr>
      <dgm:t>
        <a:bodyPr/>
        <a:lstStyle/>
        <a:p>
          <a:endParaRPr lang="es-PA" sz="1400"/>
        </a:p>
      </dgm:t>
    </dgm:pt>
    <dgm:pt modelId="{AC6DC8B2-AC70-4A4C-9BDE-FB35A3C722EB}">
      <dgm:prSet phldrT="[Texto]" custT="1"/>
      <dgm:spPr>
        <a:solidFill>
          <a:srgbClr val="006666"/>
        </a:solidFill>
      </dgm:spPr>
      <dgm:t>
        <a:bodyPr/>
        <a:lstStyle/>
        <a:p>
          <a:r>
            <a:rPr lang="es-419" sz="1400" b="1" dirty="0">
              <a:latin typeface="Tahoma" panose="020B0604030504040204" pitchFamily="34" charset="0"/>
              <a:ea typeface="Tahoma" panose="020B0604030504040204" pitchFamily="34" charset="0"/>
              <a:cs typeface="Tahoma" panose="020B0604030504040204" pitchFamily="34" charset="0"/>
            </a:rPr>
            <a:t>Ahorro</a:t>
          </a:r>
          <a:endParaRPr lang="es-PA" sz="1400" b="1" dirty="0">
            <a:latin typeface="Tahoma" panose="020B0604030504040204" pitchFamily="34" charset="0"/>
            <a:ea typeface="Tahoma" panose="020B0604030504040204" pitchFamily="34" charset="0"/>
            <a:cs typeface="Tahoma" panose="020B0604030504040204" pitchFamily="34" charset="0"/>
          </a:endParaRPr>
        </a:p>
      </dgm:t>
    </dgm:pt>
    <dgm:pt modelId="{2555200E-70CE-4FDB-9345-3AB506DA04A7}" type="parTrans" cxnId="{E80C4798-35E8-43BD-9BC1-28FFDFD334A2}">
      <dgm:prSet/>
      <dgm:spPr/>
      <dgm:t>
        <a:bodyPr/>
        <a:lstStyle/>
        <a:p>
          <a:endParaRPr lang="es-PA" sz="1400"/>
        </a:p>
      </dgm:t>
    </dgm:pt>
    <dgm:pt modelId="{C2E63C3C-910A-468B-9B53-6E5AFC1AB210}" type="sibTrans" cxnId="{E80C4798-35E8-43BD-9BC1-28FFDFD334A2}">
      <dgm:prSet/>
      <dgm:spPr>
        <a:ln w="38100">
          <a:solidFill>
            <a:srgbClr val="0070C0"/>
          </a:solidFill>
        </a:ln>
      </dgm:spPr>
      <dgm:t>
        <a:bodyPr/>
        <a:lstStyle/>
        <a:p>
          <a:endParaRPr lang="es-PA" sz="1400"/>
        </a:p>
      </dgm:t>
    </dgm:pt>
    <dgm:pt modelId="{F144F838-62AF-42AB-BDF5-CF4F330B765D}" type="pres">
      <dgm:prSet presAssocID="{673C3E33-FF11-4EC8-9CAD-C81920D9EE81}" presName="cycle" presStyleCnt="0">
        <dgm:presLayoutVars>
          <dgm:dir/>
          <dgm:resizeHandles val="exact"/>
        </dgm:presLayoutVars>
      </dgm:prSet>
      <dgm:spPr/>
      <dgm:t>
        <a:bodyPr/>
        <a:lstStyle/>
        <a:p>
          <a:endParaRPr lang="es-ES"/>
        </a:p>
      </dgm:t>
    </dgm:pt>
    <dgm:pt modelId="{1D926795-429D-47DA-AFB8-4308C6D5D2EA}" type="pres">
      <dgm:prSet presAssocID="{DFF54BD6-7C27-44B1-8DC4-B4E8B5FEF53D}" presName="node" presStyleLbl="node1" presStyleIdx="0" presStyleCnt="5" custScaleX="180531" custRadScaleRad="116418" custRadScaleInc="2529">
        <dgm:presLayoutVars>
          <dgm:bulletEnabled val="1"/>
        </dgm:presLayoutVars>
      </dgm:prSet>
      <dgm:spPr/>
      <dgm:t>
        <a:bodyPr/>
        <a:lstStyle/>
        <a:p>
          <a:endParaRPr lang="es-ES"/>
        </a:p>
      </dgm:t>
    </dgm:pt>
    <dgm:pt modelId="{4309FF73-E289-406B-96F2-C3BE954CEDA7}" type="pres">
      <dgm:prSet presAssocID="{DFF54BD6-7C27-44B1-8DC4-B4E8B5FEF53D}" presName="spNode" presStyleCnt="0"/>
      <dgm:spPr/>
    </dgm:pt>
    <dgm:pt modelId="{DBB4A891-CD8A-4451-8811-7B77133AFAA4}" type="pres">
      <dgm:prSet presAssocID="{34DF230B-A1F0-43D5-B0C0-02D052902219}" presName="sibTrans" presStyleLbl="sibTrans1D1" presStyleIdx="0" presStyleCnt="5"/>
      <dgm:spPr/>
      <dgm:t>
        <a:bodyPr/>
        <a:lstStyle/>
        <a:p>
          <a:endParaRPr lang="es-ES"/>
        </a:p>
      </dgm:t>
    </dgm:pt>
    <dgm:pt modelId="{3399FB44-1CB5-47DF-8CBF-7452F689E413}" type="pres">
      <dgm:prSet presAssocID="{A5C00118-2C89-4A74-8283-94427B0C64E9}" presName="node" presStyleLbl="node1" presStyleIdx="1" presStyleCnt="5" custScaleX="135056" custRadScaleRad="108730" custRadScaleInc="21071">
        <dgm:presLayoutVars>
          <dgm:bulletEnabled val="1"/>
        </dgm:presLayoutVars>
      </dgm:prSet>
      <dgm:spPr/>
      <dgm:t>
        <a:bodyPr/>
        <a:lstStyle/>
        <a:p>
          <a:endParaRPr lang="es-ES"/>
        </a:p>
      </dgm:t>
    </dgm:pt>
    <dgm:pt modelId="{360593D1-4863-44A3-A822-228B393DCB4F}" type="pres">
      <dgm:prSet presAssocID="{A5C00118-2C89-4A74-8283-94427B0C64E9}" presName="spNode" presStyleCnt="0"/>
      <dgm:spPr/>
    </dgm:pt>
    <dgm:pt modelId="{1E22617E-C40C-486E-9D02-A5F55FA74CE1}" type="pres">
      <dgm:prSet presAssocID="{9A83CB82-5666-4B7E-B960-E50DB4A5A037}" presName="sibTrans" presStyleLbl="sibTrans1D1" presStyleIdx="1" presStyleCnt="5"/>
      <dgm:spPr/>
      <dgm:t>
        <a:bodyPr/>
        <a:lstStyle/>
        <a:p>
          <a:endParaRPr lang="es-ES"/>
        </a:p>
      </dgm:t>
    </dgm:pt>
    <dgm:pt modelId="{35B1ACC9-25F4-4A13-B0C7-2D6606AAC9B9}" type="pres">
      <dgm:prSet presAssocID="{AC6DC8B2-AC70-4A4C-9BDE-FB35A3C722EB}" presName="node" presStyleLbl="node1" presStyleIdx="2" presStyleCnt="5" custScaleX="135056" custRadScaleRad="134882" custRadScaleInc="-75663">
        <dgm:presLayoutVars>
          <dgm:bulletEnabled val="1"/>
        </dgm:presLayoutVars>
      </dgm:prSet>
      <dgm:spPr/>
      <dgm:t>
        <a:bodyPr/>
        <a:lstStyle/>
        <a:p>
          <a:endParaRPr lang="es-ES"/>
        </a:p>
      </dgm:t>
    </dgm:pt>
    <dgm:pt modelId="{F4A7FB95-EBFE-4639-88DB-300646C5F4CB}" type="pres">
      <dgm:prSet presAssocID="{AC6DC8B2-AC70-4A4C-9BDE-FB35A3C722EB}" presName="spNode" presStyleCnt="0"/>
      <dgm:spPr/>
    </dgm:pt>
    <dgm:pt modelId="{560E8754-B062-41D4-AC89-C049FBF34EB6}" type="pres">
      <dgm:prSet presAssocID="{C2E63C3C-910A-468B-9B53-6E5AFC1AB210}" presName="sibTrans" presStyleLbl="sibTrans1D1" presStyleIdx="2" presStyleCnt="5"/>
      <dgm:spPr/>
      <dgm:t>
        <a:bodyPr/>
        <a:lstStyle/>
        <a:p>
          <a:endParaRPr lang="es-ES"/>
        </a:p>
      </dgm:t>
    </dgm:pt>
    <dgm:pt modelId="{188D6252-02F4-47CD-832C-CBCC7F5626CE}" type="pres">
      <dgm:prSet presAssocID="{6C3D6165-8BAF-4FC3-9FD9-0BF0B468F8F9}" presName="node" presStyleLbl="node1" presStyleIdx="3" presStyleCnt="5" custScaleX="133854" custRadScaleRad="117322" custRadScaleInc="-18177">
        <dgm:presLayoutVars>
          <dgm:bulletEnabled val="1"/>
        </dgm:presLayoutVars>
      </dgm:prSet>
      <dgm:spPr/>
      <dgm:t>
        <a:bodyPr/>
        <a:lstStyle/>
        <a:p>
          <a:endParaRPr lang="es-ES"/>
        </a:p>
      </dgm:t>
    </dgm:pt>
    <dgm:pt modelId="{BFD28959-46E8-4EBD-B713-26BE7D91ABFD}" type="pres">
      <dgm:prSet presAssocID="{6C3D6165-8BAF-4FC3-9FD9-0BF0B468F8F9}" presName="spNode" presStyleCnt="0"/>
      <dgm:spPr/>
    </dgm:pt>
    <dgm:pt modelId="{46B3BE55-A24D-4497-B49D-8EA2794892D4}" type="pres">
      <dgm:prSet presAssocID="{A1F59D2D-0DC6-45A0-B41F-F8B166C2ECC6}" presName="sibTrans" presStyleLbl="sibTrans1D1" presStyleIdx="3" presStyleCnt="5"/>
      <dgm:spPr/>
      <dgm:t>
        <a:bodyPr/>
        <a:lstStyle/>
        <a:p>
          <a:endParaRPr lang="es-ES"/>
        </a:p>
      </dgm:t>
    </dgm:pt>
    <dgm:pt modelId="{BB8A57B1-9718-46FA-B2EF-C85A01B8759C}" type="pres">
      <dgm:prSet presAssocID="{65914450-B1C2-4684-8F1E-0D356F704FA4}" presName="node" presStyleLbl="node1" presStyleIdx="4" presStyleCnt="5" custScaleX="131052" custRadScaleRad="104723" custRadScaleInc="-52542">
        <dgm:presLayoutVars>
          <dgm:bulletEnabled val="1"/>
        </dgm:presLayoutVars>
      </dgm:prSet>
      <dgm:spPr/>
      <dgm:t>
        <a:bodyPr/>
        <a:lstStyle/>
        <a:p>
          <a:endParaRPr lang="es-ES"/>
        </a:p>
      </dgm:t>
    </dgm:pt>
    <dgm:pt modelId="{B528CB69-4782-4192-A455-E14AA1A6F391}" type="pres">
      <dgm:prSet presAssocID="{65914450-B1C2-4684-8F1E-0D356F704FA4}" presName="spNode" presStyleCnt="0"/>
      <dgm:spPr/>
    </dgm:pt>
    <dgm:pt modelId="{48AF436A-205A-481F-AE1B-4B84F190FE8F}" type="pres">
      <dgm:prSet presAssocID="{C5A20613-F65D-4172-A06F-8652CC810523}" presName="sibTrans" presStyleLbl="sibTrans1D1" presStyleIdx="4" presStyleCnt="5"/>
      <dgm:spPr/>
      <dgm:t>
        <a:bodyPr/>
        <a:lstStyle/>
        <a:p>
          <a:endParaRPr lang="es-ES"/>
        </a:p>
      </dgm:t>
    </dgm:pt>
  </dgm:ptLst>
  <dgm:cxnLst>
    <dgm:cxn modelId="{E80C4798-35E8-43BD-9BC1-28FFDFD334A2}" srcId="{673C3E33-FF11-4EC8-9CAD-C81920D9EE81}" destId="{AC6DC8B2-AC70-4A4C-9BDE-FB35A3C722EB}" srcOrd="2" destOrd="0" parTransId="{2555200E-70CE-4FDB-9345-3AB506DA04A7}" sibTransId="{C2E63C3C-910A-468B-9B53-6E5AFC1AB210}"/>
    <dgm:cxn modelId="{C38832D3-9D56-4FAC-A7B5-85745835225D}" type="presOf" srcId="{9A83CB82-5666-4B7E-B960-E50DB4A5A037}" destId="{1E22617E-C40C-486E-9D02-A5F55FA74CE1}" srcOrd="0" destOrd="0" presId="urn:microsoft.com/office/officeart/2005/8/layout/cycle5"/>
    <dgm:cxn modelId="{945307E2-5E8A-4100-9224-929338CB5CF5}" srcId="{673C3E33-FF11-4EC8-9CAD-C81920D9EE81}" destId="{6C3D6165-8BAF-4FC3-9FD9-0BF0B468F8F9}" srcOrd="3" destOrd="0" parTransId="{66BED921-5CB4-41B9-8089-F8AD01297229}" sibTransId="{A1F59D2D-0DC6-45A0-B41F-F8B166C2ECC6}"/>
    <dgm:cxn modelId="{549E0F5D-D736-4DD5-A502-B8DA79DEC4D1}" type="presOf" srcId="{DFF54BD6-7C27-44B1-8DC4-B4E8B5FEF53D}" destId="{1D926795-429D-47DA-AFB8-4308C6D5D2EA}" srcOrd="0" destOrd="0" presId="urn:microsoft.com/office/officeart/2005/8/layout/cycle5"/>
    <dgm:cxn modelId="{E52D6734-1A6B-462F-BD39-6890E033DDFB}" type="presOf" srcId="{C5A20613-F65D-4172-A06F-8652CC810523}" destId="{48AF436A-205A-481F-AE1B-4B84F190FE8F}" srcOrd="0" destOrd="0" presId="urn:microsoft.com/office/officeart/2005/8/layout/cycle5"/>
    <dgm:cxn modelId="{5D15D275-47ED-40C8-AD27-C33596BA9BEF}" type="presOf" srcId="{673C3E33-FF11-4EC8-9CAD-C81920D9EE81}" destId="{F144F838-62AF-42AB-BDF5-CF4F330B765D}" srcOrd="0" destOrd="0" presId="urn:microsoft.com/office/officeart/2005/8/layout/cycle5"/>
    <dgm:cxn modelId="{88937ECB-CAFF-4E49-831C-FF86EF56D87A}" type="presOf" srcId="{6C3D6165-8BAF-4FC3-9FD9-0BF0B468F8F9}" destId="{188D6252-02F4-47CD-832C-CBCC7F5626CE}" srcOrd="0" destOrd="0" presId="urn:microsoft.com/office/officeart/2005/8/layout/cycle5"/>
    <dgm:cxn modelId="{57E526BE-4C42-41B2-9DD1-605478B04D0F}" srcId="{673C3E33-FF11-4EC8-9CAD-C81920D9EE81}" destId="{A5C00118-2C89-4A74-8283-94427B0C64E9}" srcOrd="1" destOrd="0" parTransId="{8DCB4527-6059-459C-A4ED-61ABCDAB3576}" sibTransId="{9A83CB82-5666-4B7E-B960-E50DB4A5A037}"/>
    <dgm:cxn modelId="{06781DC1-FC43-406A-B614-8A8DA70BE330}" srcId="{673C3E33-FF11-4EC8-9CAD-C81920D9EE81}" destId="{DFF54BD6-7C27-44B1-8DC4-B4E8B5FEF53D}" srcOrd="0" destOrd="0" parTransId="{F0E486D1-2F5F-4DD4-893D-342812A9D669}" sibTransId="{34DF230B-A1F0-43D5-B0C0-02D052902219}"/>
    <dgm:cxn modelId="{4146BA43-E38A-4DE3-A463-872165196FFA}" type="presOf" srcId="{AC6DC8B2-AC70-4A4C-9BDE-FB35A3C722EB}" destId="{35B1ACC9-25F4-4A13-B0C7-2D6606AAC9B9}" srcOrd="0" destOrd="0" presId="urn:microsoft.com/office/officeart/2005/8/layout/cycle5"/>
    <dgm:cxn modelId="{219E66E8-9675-4ACE-B683-6887D46E1031}" type="presOf" srcId="{65914450-B1C2-4684-8F1E-0D356F704FA4}" destId="{BB8A57B1-9718-46FA-B2EF-C85A01B8759C}" srcOrd="0" destOrd="0" presId="urn:microsoft.com/office/officeart/2005/8/layout/cycle5"/>
    <dgm:cxn modelId="{9EABDC31-5E27-4AB1-85E5-A8965F359308}" type="presOf" srcId="{C2E63C3C-910A-468B-9B53-6E5AFC1AB210}" destId="{560E8754-B062-41D4-AC89-C049FBF34EB6}" srcOrd="0" destOrd="0" presId="urn:microsoft.com/office/officeart/2005/8/layout/cycle5"/>
    <dgm:cxn modelId="{CFD736BD-F1C8-4C79-8CA2-05D0D236D0CF}" type="presOf" srcId="{34DF230B-A1F0-43D5-B0C0-02D052902219}" destId="{DBB4A891-CD8A-4451-8811-7B77133AFAA4}" srcOrd="0" destOrd="0" presId="urn:microsoft.com/office/officeart/2005/8/layout/cycle5"/>
    <dgm:cxn modelId="{8E9C8BAA-4A21-4CB1-855F-2880EA75BE71}" srcId="{673C3E33-FF11-4EC8-9CAD-C81920D9EE81}" destId="{65914450-B1C2-4684-8F1E-0D356F704FA4}" srcOrd="4" destOrd="0" parTransId="{F0ABC421-1810-4307-BECF-06147CE0A5BB}" sibTransId="{C5A20613-F65D-4172-A06F-8652CC810523}"/>
    <dgm:cxn modelId="{E65C1762-6787-47AB-93D9-2DA071DC74D7}" type="presOf" srcId="{A5C00118-2C89-4A74-8283-94427B0C64E9}" destId="{3399FB44-1CB5-47DF-8CBF-7452F689E413}" srcOrd="0" destOrd="0" presId="urn:microsoft.com/office/officeart/2005/8/layout/cycle5"/>
    <dgm:cxn modelId="{6004E11C-3754-477E-9F7C-7B5080ED8DE2}" type="presOf" srcId="{A1F59D2D-0DC6-45A0-B41F-F8B166C2ECC6}" destId="{46B3BE55-A24D-4497-B49D-8EA2794892D4}" srcOrd="0" destOrd="0" presId="urn:microsoft.com/office/officeart/2005/8/layout/cycle5"/>
    <dgm:cxn modelId="{AA12276E-7726-4B35-8B7A-A3FB9D5EF917}" type="presParOf" srcId="{F144F838-62AF-42AB-BDF5-CF4F330B765D}" destId="{1D926795-429D-47DA-AFB8-4308C6D5D2EA}" srcOrd="0" destOrd="0" presId="urn:microsoft.com/office/officeart/2005/8/layout/cycle5"/>
    <dgm:cxn modelId="{FA53F933-194D-41ED-B913-1793C562C7F0}" type="presParOf" srcId="{F144F838-62AF-42AB-BDF5-CF4F330B765D}" destId="{4309FF73-E289-406B-96F2-C3BE954CEDA7}" srcOrd="1" destOrd="0" presId="urn:microsoft.com/office/officeart/2005/8/layout/cycle5"/>
    <dgm:cxn modelId="{B8232FEC-E840-48F5-8F34-89F318B85B30}" type="presParOf" srcId="{F144F838-62AF-42AB-BDF5-CF4F330B765D}" destId="{DBB4A891-CD8A-4451-8811-7B77133AFAA4}" srcOrd="2" destOrd="0" presId="urn:microsoft.com/office/officeart/2005/8/layout/cycle5"/>
    <dgm:cxn modelId="{CE0D5D10-8785-458D-9DD6-CCFB202ECEE4}" type="presParOf" srcId="{F144F838-62AF-42AB-BDF5-CF4F330B765D}" destId="{3399FB44-1CB5-47DF-8CBF-7452F689E413}" srcOrd="3" destOrd="0" presId="urn:microsoft.com/office/officeart/2005/8/layout/cycle5"/>
    <dgm:cxn modelId="{A186BA5D-C310-4176-977F-4DBCB3533EF8}" type="presParOf" srcId="{F144F838-62AF-42AB-BDF5-CF4F330B765D}" destId="{360593D1-4863-44A3-A822-228B393DCB4F}" srcOrd="4" destOrd="0" presId="urn:microsoft.com/office/officeart/2005/8/layout/cycle5"/>
    <dgm:cxn modelId="{8BA80785-314E-43D9-9959-D110CA7CE849}" type="presParOf" srcId="{F144F838-62AF-42AB-BDF5-CF4F330B765D}" destId="{1E22617E-C40C-486E-9D02-A5F55FA74CE1}" srcOrd="5" destOrd="0" presId="urn:microsoft.com/office/officeart/2005/8/layout/cycle5"/>
    <dgm:cxn modelId="{53BF6838-D565-479A-9BB2-CA5244ADCF00}" type="presParOf" srcId="{F144F838-62AF-42AB-BDF5-CF4F330B765D}" destId="{35B1ACC9-25F4-4A13-B0C7-2D6606AAC9B9}" srcOrd="6" destOrd="0" presId="urn:microsoft.com/office/officeart/2005/8/layout/cycle5"/>
    <dgm:cxn modelId="{5ECE9712-C0EB-466D-BCBB-119A00B16BA2}" type="presParOf" srcId="{F144F838-62AF-42AB-BDF5-CF4F330B765D}" destId="{F4A7FB95-EBFE-4639-88DB-300646C5F4CB}" srcOrd="7" destOrd="0" presId="urn:microsoft.com/office/officeart/2005/8/layout/cycle5"/>
    <dgm:cxn modelId="{94CFD246-3690-4508-91B3-86E8EF56D570}" type="presParOf" srcId="{F144F838-62AF-42AB-BDF5-CF4F330B765D}" destId="{560E8754-B062-41D4-AC89-C049FBF34EB6}" srcOrd="8" destOrd="0" presId="urn:microsoft.com/office/officeart/2005/8/layout/cycle5"/>
    <dgm:cxn modelId="{3C2A693B-877B-49E5-AFC4-476C50B9D03A}" type="presParOf" srcId="{F144F838-62AF-42AB-BDF5-CF4F330B765D}" destId="{188D6252-02F4-47CD-832C-CBCC7F5626CE}" srcOrd="9" destOrd="0" presId="urn:microsoft.com/office/officeart/2005/8/layout/cycle5"/>
    <dgm:cxn modelId="{DD4426BF-A691-4F63-97B3-B128DA3D8E69}" type="presParOf" srcId="{F144F838-62AF-42AB-BDF5-CF4F330B765D}" destId="{BFD28959-46E8-4EBD-B713-26BE7D91ABFD}" srcOrd="10" destOrd="0" presId="urn:microsoft.com/office/officeart/2005/8/layout/cycle5"/>
    <dgm:cxn modelId="{193D799A-F953-48A3-B19A-3AB6E0ADB8F0}" type="presParOf" srcId="{F144F838-62AF-42AB-BDF5-CF4F330B765D}" destId="{46B3BE55-A24D-4497-B49D-8EA2794892D4}" srcOrd="11" destOrd="0" presId="urn:microsoft.com/office/officeart/2005/8/layout/cycle5"/>
    <dgm:cxn modelId="{C1E94A37-64B5-4F6F-9DD2-F175D3FF7779}" type="presParOf" srcId="{F144F838-62AF-42AB-BDF5-CF4F330B765D}" destId="{BB8A57B1-9718-46FA-B2EF-C85A01B8759C}" srcOrd="12" destOrd="0" presId="urn:microsoft.com/office/officeart/2005/8/layout/cycle5"/>
    <dgm:cxn modelId="{119814B6-4AD2-42D6-86A3-EE4170D0FA5A}" type="presParOf" srcId="{F144F838-62AF-42AB-BDF5-CF4F330B765D}" destId="{B528CB69-4782-4192-A455-E14AA1A6F391}" srcOrd="13" destOrd="0" presId="urn:microsoft.com/office/officeart/2005/8/layout/cycle5"/>
    <dgm:cxn modelId="{F12E5075-6C1D-424D-9EE0-DF6D08C07940}" type="presParOf" srcId="{F144F838-62AF-42AB-BDF5-CF4F330B765D}" destId="{48AF436A-205A-481F-AE1B-4B84F190FE8F}"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26795-429D-47DA-AFB8-4308C6D5D2EA}">
      <dsp:nvSpPr>
        <dsp:cNvPr id="0" name=""/>
        <dsp:cNvSpPr/>
      </dsp:nvSpPr>
      <dsp:spPr>
        <a:xfrm>
          <a:off x="1848320" y="0"/>
          <a:ext cx="1922404" cy="69215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419" sz="1400" b="1" kern="1200" dirty="0">
              <a:latin typeface="Tahoma" panose="020B0604030504040204" pitchFamily="34" charset="0"/>
              <a:ea typeface="Tahoma" panose="020B0604030504040204" pitchFamily="34" charset="0"/>
              <a:cs typeface="Tahoma" panose="020B0604030504040204" pitchFamily="34" charset="0"/>
            </a:rPr>
            <a:t>Competitividad  </a:t>
          </a:r>
        </a:p>
        <a:p>
          <a:pPr lvl="0" algn="ctr" defTabSz="622300">
            <a:lnSpc>
              <a:spcPct val="90000"/>
            </a:lnSpc>
            <a:spcBef>
              <a:spcPct val="0"/>
            </a:spcBef>
            <a:spcAft>
              <a:spcPct val="35000"/>
            </a:spcAft>
          </a:pPr>
          <a:r>
            <a:rPr lang="es-419" sz="1400" b="1" kern="1200" dirty="0">
              <a:latin typeface="Tahoma" panose="020B0604030504040204" pitchFamily="34" charset="0"/>
              <a:ea typeface="Tahoma" panose="020B0604030504040204" pitchFamily="34" charset="0"/>
              <a:cs typeface="Tahoma" panose="020B0604030504040204" pitchFamily="34" charset="0"/>
            </a:rPr>
            <a:t>y Crecimiento </a:t>
          </a:r>
          <a:endParaRPr lang="es-PA" sz="1400" b="1" kern="1200" dirty="0">
            <a:latin typeface="Tahoma" panose="020B0604030504040204" pitchFamily="34" charset="0"/>
            <a:ea typeface="Tahoma" panose="020B0604030504040204" pitchFamily="34" charset="0"/>
            <a:cs typeface="Tahoma" panose="020B0604030504040204" pitchFamily="34" charset="0"/>
          </a:endParaRPr>
        </a:p>
      </dsp:txBody>
      <dsp:txXfrm>
        <a:off x="1882108" y="33788"/>
        <a:ext cx="1854828" cy="624583"/>
      </dsp:txXfrm>
    </dsp:sp>
    <dsp:sp modelId="{DBB4A891-CD8A-4451-8811-7B77133AFAA4}">
      <dsp:nvSpPr>
        <dsp:cNvPr id="0" name=""/>
        <dsp:cNvSpPr/>
      </dsp:nvSpPr>
      <dsp:spPr>
        <a:xfrm>
          <a:off x="1360509" y="580191"/>
          <a:ext cx="2765237" cy="2765237"/>
        </a:xfrm>
        <a:custGeom>
          <a:avLst/>
          <a:gdLst/>
          <a:ahLst/>
          <a:cxnLst/>
          <a:rect l="0" t="0" r="0" b="0"/>
          <a:pathLst>
            <a:path>
              <a:moveTo>
                <a:pt x="2036749" y="164527"/>
              </a:moveTo>
              <a:arcTo wR="1382618" hR="1382618" stAng="17894182" swAng="915760"/>
            </a:path>
          </a:pathLst>
        </a:custGeom>
        <a:noFill/>
        <a:ln w="381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3399FB44-1CB5-47DF-8CBF-7452F689E413}">
      <dsp:nvSpPr>
        <dsp:cNvPr id="0" name=""/>
        <dsp:cNvSpPr/>
      </dsp:nvSpPr>
      <dsp:spPr>
        <a:xfrm>
          <a:off x="3538519" y="1046989"/>
          <a:ext cx="1438158" cy="692159"/>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419" sz="1400" b="1" kern="1200" dirty="0">
              <a:latin typeface="Tahoma" panose="020B0604030504040204" pitchFamily="34" charset="0"/>
              <a:ea typeface="Tahoma" panose="020B0604030504040204" pitchFamily="34" charset="0"/>
              <a:cs typeface="Tahoma" panose="020B0604030504040204" pitchFamily="34" charset="0"/>
            </a:rPr>
            <a:t>Ingresos Fiscales</a:t>
          </a:r>
          <a:endParaRPr lang="es-PA" sz="1400" b="1" kern="1200" dirty="0">
            <a:latin typeface="Tahoma" panose="020B0604030504040204" pitchFamily="34" charset="0"/>
            <a:ea typeface="Tahoma" panose="020B0604030504040204" pitchFamily="34" charset="0"/>
            <a:cs typeface="Tahoma" panose="020B0604030504040204" pitchFamily="34" charset="0"/>
          </a:endParaRPr>
        </a:p>
      </dsp:txBody>
      <dsp:txXfrm>
        <a:off x="3572307" y="1080777"/>
        <a:ext cx="1370582" cy="624583"/>
      </dsp:txXfrm>
    </dsp:sp>
    <dsp:sp modelId="{1E22617E-C40C-486E-9D02-A5F55FA74CE1}">
      <dsp:nvSpPr>
        <dsp:cNvPr id="0" name=""/>
        <dsp:cNvSpPr/>
      </dsp:nvSpPr>
      <dsp:spPr>
        <a:xfrm>
          <a:off x="1736517" y="1082603"/>
          <a:ext cx="2765237" cy="2765237"/>
        </a:xfrm>
        <a:custGeom>
          <a:avLst/>
          <a:gdLst/>
          <a:ahLst/>
          <a:cxnLst/>
          <a:rect l="0" t="0" r="0" b="0"/>
          <a:pathLst>
            <a:path>
              <a:moveTo>
                <a:pt x="2632213" y="790885"/>
              </a:moveTo>
              <a:arcTo wR="1382618" hR="1382618" stAng="20079633" swAng="1166043"/>
            </a:path>
          </a:pathLst>
        </a:custGeom>
        <a:noFill/>
        <a:ln w="381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35B1ACC9-25F4-4A13-B0C7-2D6606AAC9B9}">
      <dsp:nvSpPr>
        <dsp:cNvPr id="0" name=""/>
        <dsp:cNvSpPr/>
      </dsp:nvSpPr>
      <dsp:spPr>
        <a:xfrm>
          <a:off x="3585169" y="2475673"/>
          <a:ext cx="1438158" cy="692159"/>
        </a:xfrm>
        <a:prstGeom prst="round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419" sz="1400" b="1" kern="1200" dirty="0">
              <a:latin typeface="Tahoma" panose="020B0604030504040204" pitchFamily="34" charset="0"/>
              <a:ea typeface="Tahoma" panose="020B0604030504040204" pitchFamily="34" charset="0"/>
              <a:cs typeface="Tahoma" panose="020B0604030504040204" pitchFamily="34" charset="0"/>
            </a:rPr>
            <a:t>Ahorro</a:t>
          </a:r>
          <a:endParaRPr lang="es-PA" sz="1400" b="1" kern="1200" dirty="0">
            <a:latin typeface="Tahoma" panose="020B0604030504040204" pitchFamily="34" charset="0"/>
            <a:ea typeface="Tahoma" panose="020B0604030504040204" pitchFamily="34" charset="0"/>
            <a:cs typeface="Tahoma" panose="020B0604030504040204" pitchFamily="34" charset="0"/>
          </a:endParaRPr>
        </a:p>
      </dsp:txBody>
      <dsp:txXfrm>
        <a:off x="3618957" y="2509461"/>
        <a:ext cx="1370582" cy="624583"/>
      </dsp:txXfrm>
    </dsp:sp>
    <dsp:sp modelId="{560E8754-B062-41D4-AC89-C049FBF34EB6}">
      <dsp:nvSpPr>
        <dsp:cNvPr id="0" name=""/>
        <dsp:cNvSpPr/>
      </dsp:nvSpPr>
      <dsp:spPr>
        <a:xfrm>
          <a:off x="1936017" y="570955"/>
          <a:ext cx="2765237" cy="2765237"/>
        </a:xfrm>
        <a:custGeom>
          <a:avLst/>
          <a:gdLst/>
          <a:ahLst/>
          <a:cxnLst/>
          <a:rect l="0" t="0" r="0" b="0"/>
          <a:pathLst>
            <a:path>
              <a:moveTo>
                <a:pt x="1800311" y="2700635"/>
              </a:moveTo>
              <a:arcTo wR="1382618" hR="1382618" stAng="4344964" swAng="2118958"/>
            </a:path>
          </a:pathLst>
        </a:custGeom>
        <a:noFill/>
        <a:ln w="381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188D6252-02F4-47CD-832C-CBCC7F5626CE}">
      <dsp:nvSpPr>
        <dsp:cNvPr id="0" name=""/>
        <dsp:cNvSpPr/>
      </dsp:nvSpPr>
      <dsp:spPr>
        <a:xfrm>
          <a:off x="1228921" y="2549112"/>
          <a:ext cx="1425359" cy="692159"/>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419" sz="1400" b="1" kern="1200" dirty="0">
              <a:latin typeface="Tahoma" panose="020B0604030504040204" pitchFamily="34" charset="0"/>
              <a:ea typeface="Tahoma" panose="020B0604030504040204" pitchFamily="34" charset="0"/>
              <a:cs typeface="Tahoma" panose="020B0604030504040204" pitchFamily="34" charset="0"/>
            </a:rPr>
            <a:t>Inversión Pública</a:t>
          </a:r>
          <a:endParaRPr lang="es-PA" sz="1400" b="1" kern="1200" dirty="0">
            <a:latin typeface="Tahoma" panose="020B0604030504040204" pitchFamily="34" charset="0"/>
            <a:ea typeface="Tahoma" panose="020B0604030504040204" pitchFamily="34" charset="0"/>
            <a:cs typeface="Tahoma" panose="020B0604030504040204" pitchFamily="34" charset="0"/>
          </a:endParaRPr>
        </a:p>
      </dsp:txBody>
      <dsp:txXfrm>
        <a:off x="1262709" y="2582900"/>
        <a:ext cx="1357783" cy="624583"/>
      </dsp:txXfrm>
    </dsp:sp>
    <dsp:sp modelId="{46B3BE55-A24D-4497-B49D-8EA2794892D4}">
      <dsp:nvSpPr>
        <dsp:cNvPr id="0" name=""/>
        <dsp:cNvSpPr/>
      </dsp:nvSpPr>
      <dsp:spPr>
        <a:xfrm>
          <a:off x="1345891" y="361117"/>
          <a:ext cx="2765237" cy="2765237"/>
        </a:xfrm>
        <a:custGeom>
          <a:avLst/>
          <a:gdLst/>
          <a:ahLst/>
          <a:cxnLst/>
          <a:rect l="0" t="0" r="0" b="0"/>
          <a:pathLst>
            <a:path>
              <a:moveTo>
                <a:pt x="187470" y="2077785"/>
              </a:moveTo>
              <a:arcTo wR="1382618" hR="1382618" stAng="8988916" swAng="995285"/>
            </a:path>
          </a:pathLst>
        </a:custGeom>
        <a:noFill/>
        <a:ln w="381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 modelId="{BB8A57B1-9718-46FA-B2EF-C85A01B8759C}">
      <dsp:nvSpPr>
        <dsp:cNvPr id="0" name=""/>
        <dsp:cNvSpPr/>
      </dsp:nvSpPr>
      <dsp:spPr>
        <a:xfrm>
          <a:off x="653192" y="1247696"/>
          <a:ext cx="1395521" cy="692159"/>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419" sz="1400" b="1" kern="1200" dirty="0">
              <a:latin typeface="Tahoma" panose="020B0604030504040204" pitchFamily="34" charset="0"/>
              <a:ea typeface="Tahoma" panose="020B0604030504040204" pitchFamily="34" charset="0"/>
              <a:cs typeface="Tahoma" panose="020B0604030504040204" pitchFamily="34" charset="0"/>
            </a:rPr>
            <a:t>Empleo</a:t>
          </a:r>
          <a:endParaRPr lang="es-PA" sz="1400" b="1" kern="1200" dirty="0">
            <a:latin typeface="Tahoma" panose="020B0604030504040204" pitchFamily="34" charset="0"/>
            <a:ea typeface="Tahoma" panose="020B0604030504040204" pitchFamily="34" charset="0"/>
            <a:cs typeface="Tahoma" panose="020B0604030504040204" pitchFamily="34" charset="0"/>
          </a:endParaRPr>
        </a:p>
      </dsp:txBody>
      <dsp:txXfrm>
        <a:off x="686980" y="1281484"/>
        <a:ext cx="1327945" cy="624583"/>
      </dsp:txXfrm>
    </dsp:sp>
    <dsp:sp modelId="{48AF436A-205A-481F-AE1B-4B84F190FE8F}">
      <dsp:nvSpPr>
        <dsp:cNvPr id="0" name=""/>
        <dsp:cNvSpPr/>
      </dsp:nvSpPr>
      <dsp:spPr>
        <a:xfrm>
          <a:off x="1552374" y="586526"/>
          <a:ext cx="2765237" cy="2765237"/>
        </a:xfrm>
        <a:custGeom>
          <a:avLst/>
          <a:gdLst/>
          <a:ahLst/>
          <a:cxnLst/>
          <a:rect l="0" t="0" r="0" b="0"/>
          <a:pathLst>
            <a:path>
              <a:moveTo>
                <a:pt x="301112" y="521237"/>
              </a:moveTo>
              <a:arcTo wR="1382618" hR="1382618" stAng="13112164" swAng="1310330"/>
            </a:path>
          </a:pathLst>
        </a:custGeom>
        <a:noFill/>
        <a:ln w="381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0.01111</cdr:x>
      <cdr:y>0.01489</cdr:y>
    </cdr:from>
    <cdr:to>
      <cdr:x>0.01111</cdr:x>
      <cdr:y>0.01489</cdr:y>
    </cdr:to>
    <cdr:sp macro="" textlink="">
      <cdr:nvSpPr>
        <cdr:cNvPr id="2" name="_Brand" descr="IBD gStyle (new)"/>
        <cdr:cNvSpPr txBox="1"/>
      </cdr:nvSpPr>
      <cdr:spPr>
        <a:xfrm xmlns:a="http://schemas.openxmlformats.org/drawingml/2006/main">
          <a:off x="131865" y="65834"/>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0.01111</cdr:x>
      <cdr:y>0.01852</cdr:y>
    </cdr:from>
    <cdr:to>
      <cdr:x>0.01111</cdr:x>
      <cdr:y>0.01852</cdr:y>
    </cdr:to>
    <cdr:sp macro="" textlink="">
      <cdr:nvSpPr>
        <cdr:cNvPr id="3" name="_ChartId" descr="89cfa098-de8d-4888-a61d-8f4a65fa1b7b"/>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0.22375</cdr:x>
      <cdr:y>0.10134</cdr:y>
    </cdr:from>
    <cdr:to>
      <cdr:x>0.54814</cdr:x>
      <cdr:y>0.18853</cdr:y>
    </cdr:to>
    <cdr:sp macro="" textlink="">
      <cdr:nvSpPr>
        <cdr:cNvPr id="4" name="TextBox 1"/>
        <cdr:cNvSpPr txBox="1"/>
      </cdr:nvSpPr>
      <cdr:spPr>
        <a:xfrm xmlns:a="http://schemas.openxmlformats.org/drawingml/2006/main">
          <a:off x="2648970" y="438602"/>
          <a:ext cx="3840479" cy="37736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PA" sz="1600" b="1" dirty="0">
              <a:solidFill>
                <a:schemeClr val="tx1"/>
              </a:solidFill>
              <a:latin typeface="Tahoma" panose="020B0604030504040204" pitchFamily="34" charset="0"/>
              <a:ea typeface="Tahoma" panose="020B0604030504040204" pitchFamily="34" charset="0"/>
              <a:cs typeface="Tahoma" panose="020B0604030504040204" pitchFamily="34" charset="0"/>
            </a:rPr>
            <a:t>Rango de Economías Avanzadas</a:t>
          </a:r>
        </a:p>
      </cdr:txBody>
    </cdr:sp>
  </cdr:relSizeAnchor>
  <cdr:relSizeAnchor xmlns:cdr="http://schemas.openxmlformats.org/drawingml/2006/chartDrawing">
    <cdr:from>
      <cdr:x>0.73708</cdr:x>
      <cdr:y>0.16934</cdr:y>
    </cdr:from>
    <cdr:to>
      <cdr:x>0.82538</cdr:x>
      <cdr:y>0.24919</cdr:y>
    </cdr:to>
    <cdr:sp macro="" textlink="">
      <cdr:nvSpPr>
        <cdr:cNvPr id="5" name="TextBox 7"/>
        <cdr:cNvSpPr txBox="1"/>
      </cdr:nvSpPr>
      <cdr:spPr>
        <a:xfrm xmlns:a="http://schemas.openxmlformats.org/drawingml/2006/main">
          <a:off x="8726213" y="732897"/>
          <a:ext cx="1045461" cy="3455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PA" sz="1600" b="1" dirty="0">
              <a:solidFill>
                <a:schemeClr val="accent1"/>
              </a:solidFill>
              <a:latin typeface="Tahoma" panose="020B0604030504040204" pitchFamily="34" charset="0"/>
              <a:ea typeface="Tahoma" panose="020B0604030504040204" pitchFamily="34" charset="0"/>
              <a:cs typeface="Tahoma" panose="020B0604030504040204" pitchFamily="34" charset="0"/>
            </a:rPr>
            <a:t>COREA</a:t>
          </a:r>
          <a:r>
            <a:rPr lang="en-US" sz="1600" b="1" dirty="0">
              <a:solidFill>
                <a:schemeClr val="accent1"/>
              </a:solidFill>
            </a:rPr>
            <a:t> </a:t>
          </a:r>
        </a:p>
      </cdr:txBody>
    </cdr:sp>
  </cdr:relSizeAnchor>
  <cdr:relSizeAnchor xmlns:cdr="http://schemas.openxmlformats.org/drawingml/2006/chartDrawing">
    <cdr:from>
      <cdr:x>0.6497</cdr:x>
      <cdr:y>0.3311</cdr:y>
    </cdr:from>
    <cdr:to>
      <cdr:x>0.75282</cdr:x>
      <cdr:y>0.41095</cdr:y>
    </cdr:to>
    <cdr:sp macro="" textlink="">
      <cdr:nvSpPr>
        <cdr:cNvPr id="6" name="TextBox 8"/>
        <cdr:cNvSpPr txBox="1"/>
      </cdr:nvSpPr>
      <cdr:spPr>
        <a:xfrm xmlns:a="http://schemas.openxmlformats.org/drawingml/2006/main">
          <a:off x="7691750" y="1433022"/>
          <a:ext cx="1220821" cy="3455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PANAMÁ</a:t>
          </a:r>
        </a:p>
      </cdr:txBody>
    </cdr:sp>
  </cdr:relSizeAnchor>
  <cdr:relSizeAnchor xmlns:cdr="http://schemas.openxmlformats.org/drawingml/2006/chartDrawing">
    <cdr:from>
      <cdr:x>0.64434</cdr:x>
      <cdr:y>0.6218</cdr:y>
    </cdr:from>
    <cdr:to>
      <cdr:x>0.89392</cdr:x>
      <cdr:y>0.71831</cdr:y>
    </cdr:to>
    <cdr:sp macro="" textlink="">
      <cdr:nvSpPr>
        <cdr:cNvPr id="7" name="TextBox 9"/>
        <cdr:cNvSpPr txBox="1"/>
      </cdr:nvSpPr>
      <cdr:spPr>
        <a:xfrm xmlns:a="http://schemas.openxmlformats.org/drawingml/2006/main">
          <a:off x="7628323" y="2691167"/>
          <a:ext cx="2954825" cy="4176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Rango</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LatAm</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ex Panama</a:t>
          </a:r>
        </a:p>
      </cdr:txBody>
    </cdr:sp>
  </cdr:relSizeAnchor>
  <cdr:relSizeAnchor xmlns:cdr="http://schemas.openxmlformats.org/drawingml/2006/chartDrawing">
    <cdr:from>
      <cdr:x>0.7027</cdr:x>
      <cdr:y>0.39725</cdr:y>
    </cdr:from>
    <cdr:to>
      <cdr:x>0.71864</cdr:x>
      <cdr:y>0.44004</cdr:y>
    </cdr:to>
    <cdr:cxnSp macro="">
      <cdr:nvCxnSpPr>
        <cdr:cNvPr id="9" name="Conector recto de flecha 8">
          <a:extLst xmlns:a="http://schemas.openxmlformats.org/drawingml/2006/main">
            <a:ext uri="{FF2B5EF4-FFF2-40B4-BE49-F238E27FC236}">
              <a16:creationId xmlns:a16="http://schemas.microsoft.com/office/drawing/2014/main" id="{757CF075-D453-49F0-9714-69798C3DDED6}"/>
            </a:ext>
          </a:extLst>
        </cdr:cNvPr>
        <cdr:cNvCxnSpPr/>
      </cdr:nvCxnSpPr>
      <cdr:spPr>
        <a:xfrm xmlns:a="http://schemas.openxmlformats.org/drawingml/2006/main" flipH="1" flipV="1">
          <a:off x="8319217" y="1719317"/>
          <a:ext cx="188713" cy="185196"/>
        </a:xfrm>
        <a:prstGeom xmlns:a="http://schemas.openxmlformats.org/drawingml/2006/main" prst="straightConnector1">
          <a:avLst/>
        </a:prstGeom>
        <a:ln xmlns:a="http://schemas.openxmlformats.org/drawingml/2006/main" w="28575">
          <a:solidFill>
            <a:srgbClr val="FF0000"/>
          </a:solidFill>
          <a:prstDash val="sys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_Brand" descr="IBD gStyle (new)"/>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0.01111</cdr:x>
      <cdr:y>0.01852</cdr:y>
    </cdr:from>
    <cdr:to>
      <cdr:x>0.01111</cdr:x>
      <cdr:y>0.01852</cdr:y>
    </cdr:to>
    <cdr:sp macro="" textlink="">
      <cdr:nvSpPr>
        <cdr:cNvPr id="3" name="_ChartId" descr="89cfa098-de8d-4888-a61d-8f4a65fa1b7b"/>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0.29059</cdr:x>
      <cdr:y>0.14508</cdr:y>
    </cdr:from>
    <cdr:to>
      <cdr:x>0.51581</cdr:x>
      <cdr:y>0.22493</cdr:y>
    </cdr:to>
    <cdr:sp macro="" textlink="">
      <cdr:nvSpPr>
        <cdr:cNvPr id="4" name="TextBox 1"/>
        <cdr:cNvSpPr txBox="1"/>
      </cdr:nvSpPr>
      <cdr:spPr>
        <a:xfrm xmlns:a="http://schemas.openxmlformats.org/drawingml/2006/main">
          <a:off x="1672656" y="337506"/>
          <a:ext cx="1296391" cy="18575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b="1" dirty="0" err="1"/>
            <a:t>Rango</a:t>
          </a:r>
          <a:r>
            <a:rPr lang="en-US" sz="1100" b="1" dirty="0"/>
            <a:t> </a:t>
          </a:r>
          <a:r>
            <a:rPr lang="en-US" sz="1100" b="1" dirty="0" err="1"/>
            <a:t>Economías</a:t>
          </a:r>
          <a:r>
            <a:rPr lang="en-US" sz="1100" b="1" dirty="0"/>
            <a:t> </a:t>
          </a:r>
          <a:r>
            <a:rPr lang="en-US" sz="1100" b="1" dirty="0" err="1"/>
            <a:t>Avanzadas</a:t>
          </a:r>
          <a:endParaRPr lang="en-US" sz="1100" b="1" dirty="0"/>
        </a:p>
      </cdr:txBody>
    </cdr:sp>
  </cdr:relSizeAnchor>
  <cdr:relSizeAnchor xmlns:cdr="http://schemas.openxmlformats.org/drawingml/2006/chartDrawing">
    <cdr:from>
      <cdr:x>0.73436</cdr:x>
      <cdr:y>0.17148</cdr:y>
    </cdr:from>
    <cdr:to>
      <cdr:x>0.95958</cdr:x>
      <cdr:y>0.25133</cdr:y>
    </cdr:to>
    <cdr:sp macro="" textlink="">
      <cdr:nvSpPr>
        <cdr:cNvPr id="5" name="TextBox 7"/>
        <cdr:cNvSpPr txBox="1"/>
      </cdr:nvSpPr>
      <cdr:spPr>
        <a:xfrm xmlns:a="http://schemas.openxmlformats.org/drawingml/2006/main">
          <a:off x="6315075" y="647700"/>
          <a:ext cx="1936750" cy="3016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dirty="0" err="1">
              <a:solidFill>
                <a:schemeClr val="accent1"/>
              </a:solidFill>
            </a:rPr>
            <a:t>C</a:t>
          </a:r>
          <a:r>
            <a:rPr lang="en-US" sz="1100" dirty="0" err="1">
              <a:solidFill>
                <a:schemeClr val="accent1"/>
              </a:solidFill>
            </a:rPr>
            <a:t>orea</a:t>
          </a:r>
          <a:r>
            <a:rPr lang="en-US" sz="1100" dirty="0">
              <a:solidFill>
                <a:schemeClr val="accent1"/>
              </a:solidFill>
            </a:rPr>
            <a:t> </a:t>
          </a:r>
        </a:p>
      </cdr:txBody>
    </cdr:sp>
  </cdr:relSizeAnchor>
  <cdr:relSizeAnchor xmlns:cdr="http://schemas.openxmlformats.org/drawingml/2006/chartDrawing">
    <cdr:from>
      <cdr:x>0.64317</cdr:x>
      <cdr:y>0.34632</cdr:y>
    </cdr:from>
    <cdr:to>
      <cdr:x>0.86838</cdr:x>
      <cdr:y>0.42617</cdr:y>
    </cdr:to>
    <cdr:sp macro="" textlink="">
      <cdr:nvSpPr>
        <cdr:cNvPr id="6" name="TextBox 8"/>
        <cdr:cNvSpPr txBox="1"/>
      </cdr:nvSpPr>
      <cdr:spPr>
        <a:xfrm xmlns:a="http://schemas.openxmlformats.org/drawingml/2006/main">
          <a:off x="5530850" y="1308100"/>
          <a:ext cx="1936750" cy="3016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solidFill>
                <a:srgbClr val="FF0000"/>
              </a:solidFill>
            </a:rPr>
            <a:t>Panamá</a:t>
          </a:r>
        </a:p>
      </cdr:txBody>
    </cdr:sp>
  </cdr:relSizeAnchor>
  <cdr:relSizeAnchor xmlns:cdr="http://schemas.openxmlformats.org/drawingml/2006/chartDrawing">
    <cdr:from>
      <cdr:x>0.64427</cdr:x>
      <cdr:y>0.57579</cdr:y>
    </cdr:from>
    <cdr:to>
      <cdr:x>0.86949</cdr:x>
      <cdr:y>0.65565</cdr:y>
    </cdr:to>
    <cdr:sp macro="" textlink="">
      <cdr:nvSpPr>
        <cdr:cNvPr id="7" name="TextBox 9"/>
        <cdr:cNvSpPr txBox="1"/>
      </cdr:nvSpPr>
      <cdr:spPr>
        <a:xfrm xmlns:a="http://schemas.openxmlformats.org/drawingml/2006/main">
          <a:off x="5540375" y="2174875"/>
          <a:ext cx="1936750" cy="3016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b="1" dirty="0" err="1"/>
            <a:t>Rango</a:t>
          </a:r>
          <a:r>
            <a:rPr lang="en-US" sz="1100" b="1" dirty="0"/>
            <a:t> </a:t>
          </a:r>
          <a:r>
            <a:rPr lang="en-US" sz="1100" b="1" dirty="0" err="1"/>
            <a:t>LatAm</a:t>
          </a:r>
          <a:r>
            <a:rPr lang="en-US" sz="1100" b="1" dirty="0"/>
            <a:t> </a:t>
          </a:r>
          <a:r>
            <a:rPr lang="en-US" sz="1100" b="1" dirty="0" err="1"/>
            <a:t>excluyendo</a:t>
          </a:r>
          <a:r>
            <a:rPr lang="en-US" sz="1100" b="1" dirty="0"/>
            <a:t> Panamá</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PA"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3A90B5-4534-46B5-963E-B11A2C34AAB8}" type="datetimeFigureOut">
              <a:rPr lang="es-PA" smtClean="0"/>
              <a:t>10/26/2021</a:t>
            </a:fld>
            <a:endParaRPr lang="es-PA"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PA"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PA"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43456B-988A-4E48-BC09-D060163F3658}" type="slidenum">
              <a:rPr lang="es-PA" smtClean="0"/>
              <a:t>‹Nº›</a:t>
            </a:fld>
            <a:endParaRPr lang="es-PA" dirty="0"/>
          </a:p>
        </p:txBody>
      </p:sp>
    </p:spTree>
    <p:extLst>
      <p:ext uri="{BB962C8B-B14F-4D97-AF65-F5344CB8AC3E}">
        <p14:creationId xmlns:p14="http://schemas.microsoft.com/office/powerpoint/2010/main" val="93338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a:defRPr/>
            </a:pPr>
            <a:endParaRPr lang="es-MX" sz="1400" b="1" dirty="0">
              <a:solidFill>
                <a:schemeClr val="accent1">
                  <a:lumMod val="50000"/>
                </a:schemeClr>
              </a:solidFill>
              <a:latin typeface="Arial"/>
              <a:cs typeface="Arial"/>
            </a:endParaRPr>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9370" indent="-294898">
              <a:defRPr>
                <a:solidFill>
                  <a:schemeClr val="tx1"/>
                </a:solidFill>
                <a:latin typeface="Calibri" panose="020F0502020204030204" pitchFamily="34" charset="0"/>
              </a:defRPr>
            </a:lvl2pPr>
            <a:lvl3pPr marL="1182886" indent="-235589">
              <a:defRPr>
                <a:solidFill>
                  <a:schemeClr val="tx1"/>
                </a:solidFill>
                <a:latin typeface="Calibri" panose="020F0502020204030204" pitchFamily="34" charset="0"/>
              </a:defRPr>
            </a:lvl3pPr>
            <a:lvl4pPr marL="1657359" indent="-235589">
              <a:defRPr>
                <a:solidFill>
                  <a:schemeClr val="tx1"/>
                </a:solidFill>
                <a:latin typeface="Calibri" panose="020F0502020204030204" pitchFamily="34" charset="0"/>
              </a:defRPr>
            </a:lvl4pPr>
            <a:lvl5pPr marL="2130184" indent="-235589">
              <a:defRPr>
                <a:solidFill>
                  <a:schemeClr val="tx1"/>
                </a:solidFill>
                <a:latin typeface="Calibri" panose="020F0502020204030204" pitchFamily="34" charset="0"/>
              </a:defRPr>
            </a:lvl5pPr>
            <a:lvl6pPr marL="2604656" indent="-235589" eaLnBrk="0" fontAlgn="base" hangingPunct="0">
              <a:spcBef>
                <a:spcPct val="0"/>
              </a:spcBef>
              <a:spcAft>
                <a:spcPct val="0"/>
              </a:spcAft>
              <a:defRPr>
                <a:solidFill>
                  <a:schemeClr val="tx1"/>
                </a:solidFill>
                <a:latin typeface="Calibri" panose="020F0502020204030204" pitchFamily="34" charset="0"/>
              </a:defRPr>
            </a:lvl6pPr>
            <a:lvl7pPr marL="3079129" indent="-235589" eaLnBrk="0" fontAlgn="base" hangingPunct="0">
              <a:spcBef>
                <a:spcPct val="0"/>
              </a:spcBef>
              <a:spcAft>
                <a:spcPct val="0"/>
              </a:spcAft>
              <a:defRPr>
                <a:solidFill>
                  <a:schemeClr val="tx1"/>
                </a:solidFill>
                <a:latin typeface="Calibri" panose="020F0502020204030204" pitchFamily="34" charset="0"/>
              </a:defRPr>
            </a:lvl7pPr>
            <a:lvl8pPr marL="3553600" indent="-235589" eaLnBrk="0" fontAlgn="base" hangingPunct="0">
              <a:spcBef>
                <a:spcPct val="0"/>
              </a:spcBef>
              <a:spcAft>
                <a:spcPct val="0"/>
              </a:spcAft>
              <a:defRPr>
                <a:solidFill>
                  <a:schemeClr val="tx1"/>
                </a:solidFill>
                <a:latin typeface="Calibri" panose="020F0502020204030204" pitchFamily="34" charset="0"/>
              </a:defRPr>
            </a:lvl8pPr>
            <a:lvl9pPr marL="4028073" indent="-235589" eaLnBrk="0" fontAlgn="base" hangingPunct="0">
              <a:spcBef>
                <a:spcPct val="0"/>
              </a:spcBef>
              <a:spcAft>
                <a:spcPct val="0"/>
              </a:spcAft>
              <a:defRPr>
                <a:solidFill>
                  <a:schemeClr val="tx1"/>
                </a:solidFill>
                <a:latin typeface="Calibri" panose="020F0502020204030204" pitchFamily="34" charset="0"/>
              </a:defRPr>
            </a:lvl9pPr>
          </a:lstStyle>
          <a:p>
            <a:pPr defTabSz="931774" fontAlgn="base">
              <a:spcBef>
                <a:spcPct val="0"/>
              </a:spcBef>
              <a:spcAft>
                <a:spcPct val="0"/>
              </a:spcAft>
              <a:defRPr/>
            </a:pPr>
            <a:fld id="{4A3296C1-8AFD-4BC5-B11F-8A2BBE58320A}" type="slidenum">
              <a:rPr lang="es-ES" altLang="es-PA">
                <a:solidFill>
                  <a:srgbClr val="000000"/>
                </a:solidFill>
              </a:rPr>
              <a:pPr defTabSz="931774" fontAlgn="base">
                <a:spcBef>
                  <a:spcPct val="0"/>
                </a:spcBef>
                <a:spcAft>
                  <a:spcPct val="0"/>
                </a:spcAft>
                <a:defRPr/>
              </a:pPr>
              <a:t>1</a:t>
            </a:fld>
            <a:endParaRPr lang="es-ES" altLang="es-PA" dirty="0">
              <a:solidFill>
                <a:srgbClr val="000000"/>
              </a:solidFill>
            </a:endParaRPr>
          </a:p>
        </p:txBody>
      </p:sp>
    </p:spTree>
    <p:extLst>
      <p:ext uri="{BB962C8B-B14F-4D97-AF65-F5344CB8AC3E}">
        <p14:creationId xmlns:p14="http://schemas.microsoft.com/office/powerpoint/2010/main" val="1284229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3456B-988A-4E48-BC09-D060163F3658}" type="slidenum">
              <a:rPr kumimoji="0" lang="es-P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P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91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a:defRPr/>
            </a:pPr>
            <a:endParaRPr lang="es-MX" sz="1400" b="1">
              <a:solidFill>
                <a:schemeClr val="accent1">
                  <a:lumMod val="50000"/>
                </a:schemeClr>
              </a:solidFill>
              <a:latin typeface="Arial"/>
              <a:cs typeface="Arial"/>
            </a:endParaRPr>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35" indent="-294502">
              <a:defRPr>
                <a:solidFill>
                  <a:schemeClr val="tx1"/>
                </a:solidFill>
                <a:latin typeface="Calibri" panose="020F0502020204030204" pitchFamily="34" charset="0"/>
              </a:defRPr>
            </a:lvl2pPr>
            <a:lvl3pPr marL="1181292" indent="-235272">
              <a:defRPr>
                <a:solidFill>
                  <a:schemeClr val="tx1"/>
                </a:solidFill>
                <a:latin typeface="Calibri" panose="020F0502020204030204" pitchFamily="34" charset="0"/>
              </a:defRPr>
            </a:lvl3pPr>
            <a:lvl4pPr marL="1655128" indent="-235272">
              <a:defRPr>
                <a:solidFill>
                  <a:schemeClr val="tx1"/>
                </a:solidFill>
                <a:latin typeface="Calibri" panose="020F0502020204030204" pitchFamily="34" charset="0"/>
              </a:defRPr>
            </a:lvl4pPr>
            <a:lvl5pPr marL="2127315" indent="-235272">
              <a:defRPr>
                <a:solidFill>
                  <a:schemeClr val="tx1"/>
                </a:solidFill>
                <a:latin typeface="Calibri" panose="020F0502020204030204" pitchFamily="34" charset="0"/>
              </a:defRPr>
            </a:lvl5pPr>
            <a:lvl6pPr marL="2601149" indent="-235272" eaLnBrk="0" fontAlgn="base" hangingPunct="0">
              <a:spcBef>
                <a:spcPct val="0"/>
              </a:spcBef>
              <a:spcAft>
                <a:spcPct val="0"/>
              </a:spcAft>
              <a:defRPr>
                <a:solidFill>
                  <a:schemeClr val="tx1"/>
                </a:solidFill>
                <a:latin typeface="Calibri" panose="020F0502020204030204" pitchFamily="34" charset="0"/>
              </a:defRPr>
            </a:lvl6pPr>
            <a:lvl7pPr marL="3074982" indent="-235272" eaLnBrk="0" fontAlgn="base" hangingPunct="0">
              <a:spcBef>
                <a:spcPct val="0"/>
              </a:spcBef>
              <a:spcAft>
                <a:spcPct val="0"/>
              </a:spcAft>
              <a:defRPr>
                <a:solidFill>
                  <a:schemeClr val="tx1"/>
                </a:solidFill>
                <a:latin typeface="Calibri" panose="020F0502020204030204" pitchFamily="34" charset="0"/>
              </a:defRPr>
            </a:lvl7pPr>
            <a:lvl8pPr marL="3548816" indent="-235272" eaLnBrk="0" fontAlgn="base" hangingPunct="0">
              <a:spcBef>
                <a:spcPct val="0"/>
              </a:spcBef>
              <a:spcAft>
                <a:spcPct val="0"/>
              </a:spcAft>
              <a:defRPr>
                <a:solidFill>
                  <a:schemeClr val="tx1"/>
                </a:solidFill>
                <a:latin typeface="Calibri" panose="020F0502020204030204" pitchFamily="34" charset="0"/>
              </a:defRPr>
            </a:lvl8pPr>
            <a:lvl9pPr marL="4022650" indent="-235272" eaLnBrk="0" fontAlgn="base" hangingPunct="0">
              <a:spcBef>
                <a:spcPct val="0"/>
              </a:spcBef>
              <a:spcAft>
                <a:spcPct val="0"/>
              </a:spcAft>
              <a:defRPr>
                <a:solidFill>
                  <a:schemeClr val="tx1"/>
                </a:solidFill>
                <a:latin typeface="Calibri" panose="020F0502020204030204" pitchFamily="34" charset="0"/>
              </a:defRPr>
            </a:lvl9pPr>
          </a:lstStyle>
          <a:p>
            <a:pPr defTabSz="931774" fontAlgn="base">
              <a:spcBef>
                <a:spcPct val="0"/>
              </a:spcBef>
              <a:spcAft>
                <a:spcPct val="0"/>
              </a:spcAft>
              <a:defRPr/>
            </a:pPr>
            <a:fld id="{4A3296C1-8AFD-4BC5-B11F-8A2BBE58320A}" type="slidenum">
              <a:rPr lang="es-ES" altLang="es-PA">
                <a:solidFill>
                  <a:srgbClr val="000000"/>
                </a:solidFill>
              </a:rPr>
              <a:pPr defTabSz="931774" fontAlgn="base">
                <a:spcBef>
                  <a:spcPct val="0"/>
                </a:spcBef>
                <a:spcAft>
                  <a:spcPct val="0"/>
                </a:spcAft>
                <a:defRPr/>
              </a:pPr>
              <a:t>18</a:t>
            </a:fld>
            <a:endParaRPr lang="es-ES" altLang="es-PA">
              <a:solidFill>
                <a:srgbClr val="000000"/>
              </a:solidFill>
            </a:endParaRPr>
          </a:p>
        </p:txBody>
      </p:sp>
    </p:spTree>
    <p:extLst>
      <p:ext uri="{BB962C8B-B14F-4D97-AF65-F5344CB8AC3E}">
        <p14:creationId xmlns:p14="http://schemas.microsoft.com/office/powerpoint/2010/main" val="56801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pPr defTabSz="931774">
              <a:defRPr/>
            </a:pPr>
            <a:fld id="{BB17118C-8830-4393-80F1-2E548207202D}" type="slidenum">
              <a:rPr lang="es-PA">
                <a:solidFill>
                  <a:prstClr val="black"/>
                </a:solidFill>
                <a:latin typeface="Calibri" panose="020F0502020204030204"/>
              </a:rPr>
              <a:pPr defTabSz="931774">
                <a:defRPr/>
              </a:pPr>
              <a:t>3</a:t>
            </a:fld>
            <a:endParaRPr lang="es-PA">
              <a:solidFill>
                <a:prstClr val="black"/>
              </a:solidFill>
              <a:latin typeface="Calibri" panose="020F0502020204030204"/>
            </a:endParaRPr>
          </a:p>
        </p:txBody>
      </p:sp>
    </p:spTree>
    <p:extLst>
      <p:ext uri="{BB962C8B-B14F-4D97-AF65-F5344CB8AC3E}">
        <p14:creationId xmlns:p14="http://schemas.microsoft.com/office/powerpoint/2010/main" val="260435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PA" dirty="0"/>
              <a:t>Así mismo, Este favorable crecimiento que sitúa  a Panamá con un tasa de crecimiento superior al de la región para este año y  el venidero se fundamenta en proyecciones formuladas tanto por el Banco Mundial como por el FMI.</a:t>
            </a:r>
          </a:p>
          <a:p>
            <a:endParaRPr lang="es-PA" dirty="0"/>
          </a:p>
        </p:txBody>
      </p:sp>
      <p:sp>
        <p:nvSpPr>
          <p:cNvPr id="4" name="Marcador de número de diapositiva 3"/>
          <p:cNvSpPr>
            <a:spLocks noGrp="1"/>
          </p:cNvSpPr>
          <p:nvPr>
            <p:ph type="sldNum" sz="quarter" idx="5"/>
          </p:nvPr>
        </p:nvSpPr>
        <p:spPr/>
        <p:txBody>
          <a:bodyPr/>
          <a:lstStyle/>
          <a:p>
            <a:fld id="{BB17118C-8830-4393-80F1-2E548207202D}" type="slidenum">
              <a:rPr lang="es-PA" smtClean="0"/>
              <a:t>4</a:t>
            </a:fld>
            <a:endParaRPr lang="es-PA"/>
          </a:p>
        </p:txBody>
      </p:sp>
    </p:spTree>
    <p:extLst>
      <p:ext uri="{BB962C8B-B14F-4D97-AF65-F5344CB8AC3E}">
        <p14:creationId xmlns:p14="http://schemas.microsoft.com/office/powerpoint/2010/main" val="378733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PA" dirty="0"/>
              <a:t>De paso, la proyección que sitúa a Panamá con un tasa de crecimiento superior al de la región para este año se fundamenta en proyecciones formuladas tanto por  organismos internacionales así como otras fuentes</a:t>
            </a:r>
          </a:p>
          <a:p>
            <a:endParaRPr lang="es-PA" dirty="0"/>
          </a:p>
        </p:txBody>
      </p:sp>
      <p:sp>
        <p:nvSpPr>
          <p:cNvPr id="4" name="Marcador de número de diapositiva 3"/>
          <p:cNvSpPr>
            <a:spLocks noGrp="1"/>
          </p:cNvSpPr>
          <p:nvPr>
            <p:ph type="sldNum" sz="quarter" idx="5"/>
          </p:nvPr>
        </p:nvSpPr>
        <p:spPr/>
        <p:txBody>
          <a:bodyPr/>
          <a:lstStyle/>
          <a:p>
            <a:fld id="{BB17118C-8830-4393-80F1-2E548207202D}" type="slidenum">
              <a:rPr lang="es-PA" smtClean="0"/>
              <a:t>5</a:t>
            </a:fld>
            <a:endParaRPr lang="es-PA"/>
          </a:p>
        </p:txBody>
      </p:sp>
    </p:spTree>
    <p:extLst>
      <p:ext uri="{BB962C8B-B14F-4D97-AF65-F5344CB8AC3E}">
        <p14:creationId xmlns:p14="http://schemas.microsoft.com/office/powerpoint/2010/main" val="360679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PA" dirty="0"/>
              <a:t>Esta recuperación de nuestra economía se denota a través del rebote que ha venido registrando el PIB a partir del segundo trimestre del 2020, dinámica que adquiere prominencia a partir del primer trimestre del 2021. De hecho, el crecimiento del primer semestre del 2021 fue de 10%. </a:t>
            </a:r>
          </a:p>
          <a:p>
            <a:endParaRPr lang="es-PA" dirty="0"/>
          </a:p>
        </p:txBody>
      </p:sp>
      <p:sp>
        <p:nvSpPr>
          <p:cNvPr id="4" name="Marcador de número de diapositiva 3"/>
          <p:cNvSpPr>
            <a:spLocks noGrp="1"/>
          </p:cNvSpPr>
          <p:nvPr>
            <p:ph type="sldNum" sz="quarter" idx="10"/>
          </p:nvPr>
        </p:nvSpPr>
        <p:spPr/>
        <p:txBody>
          <a:bodyPr/>
          <a:lstStyle/>
          <a:p>
            <a:pPr defTabSz="931774">
              <a:defRPr/>
            </a:pPr>
            <a:fld id="{2CBF4AFE-5369-48C5-BB8B-2DD29835D99B}" type="slidenum">
              <a:rPr lang="es-PA">
                <a:solidFill>
                  <a:prstClr val="black"/>
                </a:solidFill>
                <a:latin typeface="Calibri" panose="020F0502020204030204"/>
              </a:rPr>
              <a:pPr defTabSz="931774">
                <a:defRPr/>
              </a:pPr>
              <a:t>6</a:t>
            </a:fld>
            <a:endParaRPr lang="es-PA">
              <a:solidFill>
                <a:prstClr val="black"/>
              </a:solidFill>
              <a:latin typeface="Calibri" panose="020F0502020204030204"/>
            </a:endParaRPr>
          </a:p>
        </p:txBody>
      </p:sp>
    </p:spTree>
    <p:extLst>
      <p:ext uri="{BB962C8B-B14F-4D97-AF65-F5344CB8AC3E}">
        <p14:creationId xmlns:p14="http://schemas.microsoft.com/office/powerpoint/2010/main" val="154137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xfrm>
            <a:off x="673100" y="1182688"/>
            <a:ext cx="5678488" cy="3195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419" sz="1300" b="1" u="sng" dirty="0" err="1"/>
              <a:t>Slide</a:t>
            </a:r>
            <a:r>
              <a:rPr lang="es-419" sz="1300" b="1" u="sng" dirty="0"/>
              <a:t> 3: </a:t>
            </a:r>
            <a:r>
              <a:rPr lang="es-419" sz="1300" b="1" u="sng" dirty="0" err="1"/>
              <a:t>Economic</a:t>
            </a:r>
            <a:r>
              <a:rPr lang="es-419" sz="1300" b="1" u="sng" dirty="0"/>
              <a:t> Performance</a:t>
            </a:r>
            <a:endParaRPr lang="es-PA" sz="1300" dirty="0"/>
          </a:p>
          <a:p>
            <a:pPr marL="163718" indent="-163718">
              <a:buFont typeface="Arial" panose="020B0604020202020204" pitchFamily="34" charset="0"/>
              <a:buChar char="•"/>
            </a:pPr>
            <a:r>
              <a:rPr lang="en-US" sz="1300" dirty="0"/>
              <a:t>Panama’s economy will outperform the economic growth of the region in the upcoming years</a:t>
            </a:r>
            <a:endParaRPr lang="es-PA" sz="1300" dirty="0"/>
          </a:p>
          <a:p>
            <a:pPr marL="163718" indent="-163718">
              <a:buFont typeface="Arial" panose="020B0604020202020204" pitchFamily="34" charset="0"/>
              <a:buChar char="•"/>
            </a:pPr>
            <a:r>
              <a:rPr lang="en-US" sz="1300" dirty="0"/>
              <a:t>According to the IMF, Panamá’s economy is expected to grow 12% in 2021 and 5% in 2022, which is higher than Latin America and the BBB median.</a:t>
            </a:r>
          </a:p>
          <a:p>
            <a:pPr marL="163718" indent="-163718">
              <a:buFont typeface="Arial" panose="020B0604020202020204" pitchFamily="34" charset="0"/>
              <a:buChar char="•"/>
            </a:pPr>
            <a:r>
              <a:rPr lang="en-US" sz="1300" dirty="0"/>
              <a:t>In addition, we have one the highest GDP per capita and during the most recent years Panama has been converging to advanced economies by consolidating its competitive advantages and expanding new sources of growth.</a:t>
            </a:r>
            <a:endParaRPr lang="es-PA" sz="1300" dirty="0"/>
          </a:p>
          <a:p>
            <a:pPr eaLnBrk="1" hangingPunct="1">
              <a:spcBef>
                <a:spcPct val="0"/>
              </a:spcBef>
            </a:pPr>
            <a:endParaRPr lang="en-US" altLang="en-US" sz="1300" dirty="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8228" indent="-286795">
              <a:defRPr>
                <a:solidFill>
                  <a:schemeClr val="tx1"/>
                </a:solidFill>
                <a:latin typeface="Calibri" panose="020F0502020204030204" pitchFamily="34" charset="0"/>
              </a:defRPr>
            </a:lvl2pPr>
            <a:lvl3pPr marL="1150379" indent="-229115">
              <a:defRPr>
                <a:solidFill>
                  <a:schemeClr val="tx1"/>
                </a:solidFill>
                <a:latin typeface="Calibri" panose="020F0502020204030204" pitchFamily="34" charset="0"/>
              </a:defRPr>
            </a:lvl3pPr>
            <a:lvl4pPr marL="1611813" indent="-229115">
              <a:defRPr>
                <a:solidFill>
                  <a:schemeClr val="tx1"/>
                </a:solidFill>
                <a:latin typeface="Calibri" panose="020F0502020204030204" pitchFamily="34" charset="0"/>
              </a:defRPr>
            </a:lvl4pPr>
            <a:lvl5pPr marL="2071645" indent="-229115">
              <a:defRPr>
                <a:solidFill>
                  <a:schemeClr val="tx1"/>
                </a:solidFill>
                <a:latin typeface="Calibri" panose="020F0502020204030204" pitchFamily="34" charset="0"/>
              </a:defRPr>
            </a:lvl5pPr>
            <a:lvl6pPr marL="2533079" indent="-229115" eaLnBrk="0" fontAlgn="base" hangingPunct="0">
              <a:spcBef>
                <a:spcPct val="0"/>
              </a:spcBef>
              <a:spcAft>
                <a:spcPct val="0"/>
              </a:spcAft>
              <a:defRPr>
                <a:solidFill>
                  <a:schemeClr val="tx1"/>
                </a:solidFill>
                <a:latin typeface="Calibri" panose="020F0502020204030204" pitchFamily="34" charset="0"/>
              </a:defRPr>
            </a:lvl6pPr>
            <a:lvl7pPr marL="2994512" indent="-229115" eaLnBrk="0" fontAlgn="base" hangingPunct="0">
              <a:spcBef>
                <a:spcPct val="0"/>
              </a:spcBef>
              <a:spcAft>
                <a:spcPct val="0"/>
              </a:spcAft>
              <a:defRPr>
                <a:solidFill>
                  <a:schemeClr val="tx1"/>
                </a:solidFill>
                <a:latin typeface="Calibri" panose="020F0502020204030204" pitchFamily="34" charset="0"/>
              </a:defRPr>
            </a:lvl7pPr>
            <a:lvl8pPr marL="3455945" indent="-229115" eaLnBrk="0" fontAlgn="base" hangingPunct="0">
              <a:spcBef>
                <a:spcPct val="0"/>
              </a:spcBef>
              <a:spcAft>
                <a:spcPct val="0"/>
              </a:spcAft>
              <a:defRPr>
                <a:solidFill>
                  <a:schemeClr val="tx1"/>
                </a:solidFill>
                <a:latin typeface="Calibri" panose="020F0502020204030204" pitchFamily="34" charset="0"/>
              </a:defRPr>
            </a:lvl8pPr>
            <a:lvl9pPr marL="3917379" indent="-22911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A4B648-1A2E-4D93-B6B7-8C7B52405B98}" type="slidenum">
              <a:rPr kumimoji="0" lang="en-US" altLang="es-P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s-PA"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402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pPr defTabSz="931774">
              <a:defRPr/>
            </a:pPr>
            <a:fld id="{2CBF4AFE-5369-48C5-BB8B-2DD29835D99B}" type="slidenum">
              <a:rPr lang="es-PA">
                <a:solidFill>
                  <a:prstClr val="black"/>
                </a:solidFill>
                <a:latin typeface="Calibri" panose="020F0502020204030204"/>
              </a:rPr>
              <a:pPr defTabSz="931774">
                <a:defRPr/>
              </a:pPr>
              <a:t>10</a:t>
            </a:fld>
            <a:endParaRPr lang="es-PA" dirty="0">
              <a:solidFill>
                <a:prstClr val="black"/>
              </a:solidFill>
              <a:latin typeface="Calibri" panose="020F0502020204030204"/>
            </a:endParaRPr>
          </a:p>
        </p:txBody>
      </p:sp>
    </p:spTree>
    <p:extLst>
      <p:ext uri="{BB962C8B-B14F-4D97-AF65-F5344CB8AC3E}">
        <p14:creationId xmlns:p14="http://schemas.microsoft.com/office/powerpoint/2010/main" val="379684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pPr defTabSz="931774">
              <a:defRPr/>
            </a:pPr>
            <a:fld id="{2CBF4AFE-5369-48C5-BB8B-2DD29835D99B}" type="slidenum">
              <a:rPr lang="es-PA">
                <a:solidFill>
                  <a:prstClr val="black"/>
                </a:solidFill>
                <a:latin typeface="Calibri" panose="020F0502020204030204"/>
              </a:rPr>
              <a:pPr defTabSz="931774">
                <a:defRPr/>
              </a:pPr>
              <a:t>12</a:t>
            </a:fld>
            <a:endParaRPr lang="es-PA" dirty="0">
              <a:solidFill>
                <a:prstClr val="black"/>
              </a:solidFill>
              <a:latin typeface="Calibri" panose="020F0502020204030204"/>
            </a:endParaRPr>
          </a:p>
        </p:txBody>
      </p:sp>
    </p:spTree>
    <p:extLst>
      <p:ext uri="{BB962C8B-B14F-4D97-AF65-F5344CB8AC3E}">
        <p14:creationId xmlns:p14="http://schemas.microsoft.com/office/powerpoint/2010/main" val="429105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6543456B-988A-4E48-BC09-D060163F3658}" type="slidenum">
              <a:rPr lang="es-PA" smtClean="0"/>
              <a:t>15</a:t>
            </a:fld>
            <a:endParaRPr lang="es-PA" dirty="0"/>
          </a:p>
        </p:txBody>
      </p:sp>
    </p:spTree>
    <p:extLst>
      <p:ext uri="{BB962C8B-B14F-4D97-AF65-F5344CB8AC3E}">
        <p14:creationId xmlns:p14="http://schemas.microsoft.com/office/powerpoint/2010/main" val="52675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A569F-C43C-4275-AC5C-CF076BB390C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F6A8DFE-A71A-446A-B3DA-ED3325CF1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7E0432F-365D-424D-913C-813A60EFBABF}"/>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5" name="Marcador de pie de página 4">
            <a:extLst>
              <a:ext uri="{FF2B5EF4-FFF2-40B4-BE49-F238E27FC236}">
                <a16:creationId xmlns:a16="http://schemas.microsoft.com/office/drawing/2014/main" id="{8F748A3C-9D1B-4814-9124-AC975A4C946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02087FA-A164-4C18-89F0-59101FEEA167}"/>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248851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AE31D-2A8F-46E1-AA73-C933A30629F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07B4E1EE-C808-4F3D-936A-D05FD35D4A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0E6CB8C-08D0-4B54-A098-65723B188FED}"/>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5" name="Marcador de pie de página 4">
            <a:extLst>
              <a:ext uri="{FF2B5EF4-FFF2-40B4-BE49-F238E27FC236}">
                <a16:creationId xmlns:a16="http://schemas.microsoft.com/office/drawing/2014/main" id="{BFA78209-B8D5-4FFE-9D32-F1B1D433407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4629B22-8BA8-4BC8-981F-8BC836AC65E6}"/>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78687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21925C-7666-4EDE-84A0-BE6A3D16821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0DBCBF4D-2E92-4BA6-BA5F-5EFA88BEE53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214AD83-8128-4FB7-84B0-EC630967A6DE}"/>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5" name="Marcador de pie de página 4">
            <a:extLst>
              <a:ext uri="{FF2B5EF4-FFF2-40B4-BE49-F238E27FC236}">
                <a16:creationId xmlns:a16="http://schemas.microsoft.com/office/drawing/2014/main" id="{84D9F807-8E16-4CBF-8E67-A2E068FA9B51}"/>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8CA0794E-D632-4D36-BCDE-8E78363EEDE3}"/>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257740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s slide layout">
    <p:spTree>
      <p:nvGrpSpPr>
        <p:cNvPr id="1" name=""/>
        <p:cNvGrpSpPr/>
        <p:nvPr/>
      </p:nvGrpSpPr>
      <p:grpSpPr>
        <a:xfrm>
          <a:off x="0" y="0"/>
          <a:ext cx="0" cy="0"/>
          <a:chOff x="0" y="0"/>
          <a:chExt cx="0" cy="0"/>
        </a:xfrm>
      </p:grpSpPr>
      <p:sp>
        <p:nvSpPr>
          <p:cNvPr id="6" name="Freeform 5"/>
          <p:cNvSpPr>
            <a:spLocks/>
          </p:cNvSpPr>
          <p:nvPr userDrawn="1"/>
        </p:nvSpPr>
        <p:spPr bwMode="auto">
          <a:xfrm>
            <a:off x="3175" y="107950"/>
            <a:ext cx="10734675" cy="873125"/>
          </a:xfrm>
          <a:custGeom>
            <a:avLst/>
            <a:gdLst>
              <a:gd name="T0" fmla="*/ 6762 w 6762"/>
              <a:gd name="T1" fmla="*/ 550 h 550"/>
              <a:gd name="T2" fmla="*/ 0 w 6762"/>
              <a:gd name="T3" fmla="*/ 550 h 550"/>
              <a:gd name="T4" fmla="*/ 0 w 6762"/>
              <a:gd name="T5" fmla="*/ 0 h 550"/>
              <a:gd name="T6" fmla="*/ 6762 w 6762"/>
              <a:gd name="T7" fmla="*/ 0 h 550"/>
              <a:gd name="T8" fmla="*/ 6503 w 6762"/>
              <a:gd name="T9" fmla="*/ 275 h 550"/>
              <a:gd name="T10" fmla="*/ 6762 w 6762"/>
              <a:gd name="T11" fmla="*/ 550 h 550"/>
            </a:gdLst>
            <a:ahLst/>
            <a:cxnLst>
              <a:cxn ang="0">
                <a:pos x="T0" y="T1"/>
              </a:cxn>
              <a:cxn ang="0">
                <a:pos x="T2" y="T3"/>
              </a:cxn>
              <a:cxn ang="0">
                <a:pos x="T4" y="T5"/>
              </a:cxn>
              <a:cxn ang="0">
                <a:pos x="T6" y="T7"/>
              </a:cxn>
              <a:cxn ang="0">
                <a:pos x="T8" y="T9"/>
              </a:cxn>
              <a:cxn ang="0">
                <a:pos x="T10" y="T11"/>
              </a:cxn>
            </a:cxnLst>
            <a:rect l="0" t="0" r="r" b="b"/>
            <a:pathLst>
              <a:path w="6762" h="550">
                <a:moveTo>
                  <a:pt x="6762" y="550"/>
                </a:moveTo>
                <a:lnTo>
                  <a:pt x="0" y="550"/>
                </a:lnTo>
                <a:lnTo>
                  <a:pt x="0" y="0"/>
                </a:lnTo>
                <a:lnTo>
                  <a:pt x="6762" y="0"/>
                </a:lnTo>
                <a:lnTo>
                  <a:pt x="6503" y="275"/>
                </a:lnTo>
                <a:lnTo>
                  <a:pt x="6762" y="550"/>
                </a:lnTo>
                <a:close/>
              </a:path>
            </a:pathLst>
          </a:custGeom>
          <a:solidFill>
            <a:srgbClr val="3282BE"/>
          </a:solidFill>
          <a:ln w="12700" cap="flat" cmpd="sng" algn="ctr">
            <a:noFill/>
            <a:prstDash val="solid"/>
            <a:miter lim="800000"/>
          </a:ln>
          <a:effectLst/>
        </p:spPr>
        <p:txBody>
          <a:bodyPr rtlCol="0" anchor="ctr"/>
          <a:lstStyle/>
          <a:p>
            <a:pPr algn="ctr"/>
            <a:endParaRPr lang="es-PE" kern="0" dirty="0">
              <a:solidFill>
                <a:prstClr val="white"/>
              </a:solidFill>
            </a:endParaRPr>
          </a:p>
        </p:txBody>
      </p:sp>
      <p:sp>
        <p:nvSpPr>
          <p:cNvPr id="7" name="Freeform 6"/>
          <p:cNvSpPr>
            <a:spLocks/>
          </p:cNvSpPr>
          <p:nvPr userDrawn="1"/>
        </p:nvSpPr>
        <p:spPr bwMode="auto">
          <a:xfrm>
            <a:off x="10737850" y="107950"/>
            <a:ext cx="1450975" cy="873125"/>
          </a:xfrm>
          <a:custGeom>
            <a:avLst/>
            <a:gdLst>
              <a:gd name="T0" fmla="*/ 259 w 914"/>
              <a:gd name="T1" fmla="*/ 550 h 550"/>
              <a:gd name="T2" fmla="*/ 914 w 914"/>
              <a:gd name="T3" fmla="*/ 550 h 550"/>
              <a:gd name="T4" fmla="*/ 914 w 914"/>
              <a:gd name="T5" fmla="*/ 0 h 550"/>
              <a:gd name="T6" fmla="*/ 259 w 914"/>
              <a:gd name="T7" fmla="*/ 0 h 550"/>
              <a:gd name="T8" fmla="*/ 0 w 914"/>
              <a:gd name="T9" fmla="*/ 275 h 550"/>
              <a:gd name="T10" fmla="*/ 259 w 914"/>
              <a:gd name="T11" fmla="*/ 550 h 550"/>
            </a:gdLst>
            <a:ahLst/>
            <a:cxnLst>
              <a:cxn ang="0">
                <a:pos x="T0" y="T1"/>
              </a:cxn>
              <a:cxn ang="0">
                <a:pos x="T2" y="T3"/>
              </a:cxn>
              <a:cxn ang="0">
                <a:pos x="T4" y="T5"/>
              </a:cxn>
              <a:cxn ang="0">
                <a:pos x="T6" y="T7"/>
              </a:cxn>
              <a:cxn ang="0">
                <a:pos x="T8" y="T9"/>
              </a:cxn>
              <a:cxn ang="0">
                <a:pos x="T10" y="T11"/>
              </a:cxn>
            </a:cxnLst>
            <a:rect l="0" t="0" r="r" b="b"/>
            <a:pathLst>
              <a:path w="914" h="550">
                <a:moveTo>
                  <a:pt x="259" y="550"/>
                </a:moveTo>
                <a:lnTo>
                  <a:pt x="914" y="550"/>
                </a:lnTo>
                <a:lnTo>
                  <a:pt x="914" y="0"/>
                </a:lnTo>
                <a:lnTo>
                  <a:pt x="259" y="0"/>
                </a:lnTo>
                <a:lnTo>
                  <a:pt x="0" y="275"/>
                </a:lnTo>
                <a:lnTo>
                  <a:pt x="259" y="550"/>
                </a:lnTo>
                <a:close/>
              </a:path>
            </a:pathLst>
          </a:custGeom>
          <a:solidFill>
            <a:srgbClr val="3282BE"/>
          </a:solidFill>
          <a:ln w="12700" cap="flat" cmpd="sng" algn="ctr">
            <a:noFill/>
            <a:prstDash val="solid"/>
            <a:miter lim="800000"/>
          </a:ln>
          <a:effectLst/>
        </p:spPr>
        <p:txBody>
          <a:bodyPr rtlCol="0" anchor="ctr"/>
          <a:lstStyle/>
          <a:p>
            <a:pPr algn="ctr"/>
            <a:endParaRPr lang="es-PE" kern="0" dirty="0">
              <a:solidFill>
                <a:prstClr val="white"/>
              </a:solidFill>
            </a:endParaRPr>
          </a:p>
        </p:txBody>
      </p:sp>
      <p:sp>
        <p:nvSpPr>
          <p:cNvPr id="8" name="Freeform 7"/>
          <p:cNvSpPr>
            <a:spLocks/>
          </p:cNvSpPr>
          <p:nvPr userDrawn="1"/>
        </p:nvSpPr>
        <p:spPr bwMode="auto">
          <a:xfrm>
            <a:off x="10028238" y="5745163"/>
            <a:ext cx="2160588" cy="1008063"/>
          </a:xfrm>
          <a:custGeom>
            <a:avLst/>
            <a:gdLst>
              <a:gd name="T0" fmla="*/ 384 w 1361"/>
              <a:gd name="T1" fmla="*/ 635 h 635"/>
              <a:gd name="T2" fmla="*/ 1361 w 1361"/>
              <a:gd name="T3" fmla="*/ 635 h 635"/>
              <a:gd name="T4" fmla="*/ 1361 w 1361"/>
              <a:gd name="T5" fmla="*/ 0 h 635"/>
              <a:gd name="T6" fmla="*/ 384 w 1361"/>
              <a:gd name="T7" fmla="*/ 0 h 635"/>
              <a:gd name="T8" fmla="*/ 0 w 1361"/>
              <a:gd name="T9" fmla="*/ 410 h 635"/>
              <a:gd name="T10" fmla="*/ 384 w 1361"/>
              <a:gd name="T11" fmla="*/ 635 h 635"/>
            </a:gdLst>
            <a:ahLst/>
            <a:cxnLst>
              <a:cxn ang="0">
                <a:pos x="T0" y="T1"/>
              </a:cxn>
              <a:cxn ang="0">
                <a:pos x="T2" y="T3"/>
              </a:cxn>
              <a:cxn ang="0">
                <a:pos x="T4" y="T5"/>
              </a:cxn>
              <a:cxn ang="0">
                <a:pos x="T6" y="T7"/>
              </a:cxn>
              <a:cxn ang="0">
                <a:pos x="T8" y="T9"/>
              </a:cxn>
              <a:cxn ang="0">
                <a:pos x="T10" y="T11"/>
              </a:cxn>
            </a:cxnLst>
            <a:rect l="0" t="0" r="r" b="b"/>
            <a:pathLst>
              <a:path w="1361" h="635">
                <a:moveTo>
                  <a:pt x="384" y="635"/>
                </a:moveTo>
                <a:lnTo>
                  <a:pt x="1361" y="635"/>
                </a:lnTo>
                <a:lnTo>
                  <a:pt x="1361" y="0"/>
                </a:lnTo>
                <a:lnTo>
                  <a:pt x="384" y="0"/>
                </a:lnTo>
                <a:lnTo>
                  <a:pt x="0" y="410"/>
                </a:lnTo>
                <a:lnTo>
                  <a:pt x="384" y="635"/>
                </a:lnTo>
                <a:close/>
              </a:path>
            </a:pathLst>
          </a:custGeom>
          <a:solidFill>
            <a:srgbClr val="3282BE"/>
          </a:solidFill>
          <a:ln w="12700" cap="flat" cmpd="sng" algn="ctr">
            <a:noFill/>
            <a:prstDash val="solid"/>
            <a:miter lim="800000"/>
          </a:ln>
          <a:effectLst/>
        </p:spPr>
        <p:txBody>
          <a:bodyPr rtlCol="0" anchor="ctr"/>
          <a:lstStyle/>
          <a:p>
            <a:pPr algn="ctr"/>
            <a:endParaRPr lang="es-PE" kern="0" dirty="0">
              <a:solidFill>
                <a:prstClr val="white"/>
              </a:solidFill>
            </a:endParaRPr>
          </a:p>
        </p:txBody>
      </p:sp>
      <p:sp>
        <p:nvSpPr>
          <p:cNvPr id="22" name="Rectangle 8"/>
          <p:cNvSpPr>
            <a:spLocks noChangeArrowheads="1"/>
          </p:cNvSpPr>
          <p:nvPr userDrawn="1"/>
        </p:nvSpPr>
        <p:spPr bwMode="auto">
          <a:xfrm>
            <a:off x="3175" y="6396039"/>
            <a:ext cx="10734675" cy="357188"/>
          </a:xfrm>
          <a:prstGeom prst="rect">
            <a:avLst/>
          </a:prstGeom>
          <a:solidFill>
            <a:srgbClr val="3282BE"/>
          </a:solidFill>
          <a:ln w="12700" cap="flat" cmpd="sng" algn="ctr">
            <a:noFill/>
            <a:prstDash val="solid"/>
            <a:miter lim="800000"/>
          </a:ln>
          <a:effectLst/>
        </p:spPr>
        <p:txBody>
          <a:bodyPr rtlCol="0" anchor="ctr"/>
          <a:lstStyle/>
          <a:p>
            <a:pPr algn="ctr"/>
            <a:endParaRPr lang="es-PE" kern="0" dirty="0">
              <a:solidFill>
                <a:prstClr val="white"/>
              </a:solidFill>
            </a:endParaRPr>
          </a:p>
        </p:txBody>
      </p:sp>
      <p:sp>
        <p:nvSpPr>
          <p:cNvPr id="21"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1" y="237909"/>
            <a:ext cx="4211799" cy="724247"/>
          </a:xfrm>
          <a:prstGeom prst="rect">
            <a:avLst/>
          </a:prstGeom>
        </p:spPr>
        <p:txBody>
          <a:bodyPr anchor="ctr"/>
          <a:lstStyle>
            <a:lvl1pPr marL="0" indent="0" algn="ctr">
              <a:buNone/>
              <a:defRPr sz="40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1482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49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rot="10800000">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5065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rot="10800000">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7352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ntents slide layout">
    <p:spTree>
      <p:nvGrpSpPr>
        <p:cNvPr id="1" name=""/>
        <p:cNvGrpSpPr/>
        <p:nvPr/>
      </p:nvGrpSpPr>
      <p:grpSpPr>
        <a:xfrm>
          <a:off x="0" y="0"/>
          <a:ext cx="0" cy="0"/>
          <a:chOff x="0" y="0"/>
          <a:chExt cx="0" cy="0"/>
        </a:xfrm>
      </p:grpSpPr>
      <p:sp>
        <p:nvSpPr>
          <p:cNvPr id="6" name="Freeform 5"/>
          <p:cNvSpPr>
            <a:spLocks/>
          </p:cNvSpPr>
          <p:nvPr userDrawn="1"/>
        </p:nvSpPr>
        <p:spPr bwMode="auto">
          <a:xfrm>
            <a:off x="3175" y="107950"/>
            <a:ext cx="10734675" cy="873125"/>
          </a:xfrm>
          <a:custGeom>
            <a:avLst/>
            <a:gdLst>
              <a:gd name="T0" fmla="*/ 6762 w 6762"/>
              <a:gd name="T1" fmla="*/ 550 h 550"/>
              <a:gd name="T2" fmla="*/ 0 w 6762"/>
              <a:gd name="T3" fmla="*/ 550 h 550"/>
              <a:gd name="T4" fmla="*/ 0 w 6762"/>
              <a:gd name="T5" fmla="*/ 0 h 550"/>
              <a:gd name="T6" fmla="*/ 6762 w 6762"/>
              <a:gd name="T7" fmla="*/ 0 h 550"/>
              <a:gd name="T8" fmla="*/ 6503 w 6762"/>
              <a:gd name="T9" fmla="*/ 275 h 550"/>
              <a:gd name="T10" fmla="*/ 6762 w 6762"/>
              <a:gd name="T11" fmla="*/ 550 h 550"/>
            </a:gdLst>
            <a:ahLst/>
            <a:cxnLst>
              <a:cxn ang="0">
                <a:pos x="T0" y="T1"/>
              </a:cxn>
              <a:cxn ang="0">
                <a:pos x="T2" y="T3"/>
              </a:cxn>
              <a:cxn ang="0">
                <a:pos x="T4" y="T5"/>
              </a:cxn>
              <a:cxn ang="0">
                <a:pos x="T6" y="T7"/>
              </a:cxn>
              <a:cxn ang="0">
                <a:pos x="T8" y="T9"/>
              </a:cxn>
              <a:cxn ang="0">
                <a:pos x="T10" y="T11"/>
              </a:cxn>
            </a:cxnLst>
            <a:rect l="0" t="0" r="r" b="b"/>
            <a:pathLst>
              <a:path w="6762" h="550">
                <a:moveTo>
                  <a:pt x="6762" y="550"/>
                </a:moveTo>
                <a:lnTo>
                  <a:pt x="0" y="550"/>
                </a:lnTo>
                <a:lnTo>
                  <a:pt x="0" y="0"/>
                </a:lnTo>
                <a:lnTo>
                  <a:pt x="6762" y="0"/>
                </a:lnTo>
                <a:lnTo>
                  <a:pt x="6503" y="275"/>
                </a:lnTo>
                <a:lnTo>
                  <a:pt x="6762" y="550"/>
                </a:lnTo>
                <a:close/>
              </a:path>
            </a:pathLst>
          </a:custGeom>
          <a:solidFill>
            <a:srgbClr val="3282BE"/>
          </a:solidFill>
          <a:ln w="12700" cap="flat" cmpd="sng" algn="ctr">
            <a:noFill/>
            <a:prstDash val="solid"/>
            <a:miter lim="800000"/>
          </a:ln>
          <a:effectLst/>
        </p:spPr>
        <p:txBody>
          <a:bodyPr rtlCol="0" anchor="ctr"/>
          <a:lstStyle/>
          <a:p>
            <a:pPr algn="ctr"/>
            <a:endParaRPr lang="es-PE" kern="0">
              <a:solidFill>
                <a:prstClr val="white"/>
              </a:solidFill>
            </a:endParaRPr>
          </a:p>
        </p:txBody>
      </p:sp>
      <p:sp>
        <p:nvSpPr>
          <p:cNvPr id="7" name="Freeform 6"/>
          <p:cNvSpPr>
            <a:spLocks/>
          </p:cNvSpPr>
          <p:nvPr userDrawn="1"/>
        </p:nvSpPr>
        <p:spPr bwMode="auto">
          <a:xfrm>
            <a:off x="10737850" y="107950"/>
            <a:ext cx="1450975" cy="873125"/>
          </a:xfrm>
          <a:custGeom>
            <a:avLst/>
            <a:gdLst>
              <a:gd name="T0" fmla="*/ 259 w 914"/>
              <a:gd name="T1" fmla="*/ 550 h 550"/>
              <a:gd name="T2" fmla="*/ 914 w 914"/>
              <a:gd name="T3" fmla="*/ 550 h 550"/>
              <a:gd name="T4" fmla="*/ 914 w 914"/>
              <a:gd name="T5" fmla="*/ 0 h 550"/>
              <a:gd name="T6" fmla="*/ 259 w 914"/>
              <a:gd name="T7" fmla="*/ 0 h 550"/>
              <a:gd name="T8" fmla="*/ 0 w 914"/>
              <a:gd name="T9" fmla="*/ 275 h 550"/>
              <a:gd name="T10" fmla="*/ 259 w 914"/>
              <a:gd name="T11" fmla="*/ 550 h 550"/>
            </a:gdLst>
            <a:ahLst/>
            <a:cxnLst>
              <a:cxn ang="0">
                <a:pos x="T0" y="T1"/>
              </a:cxn>
              <a:cxn ang="0">
                <a:pos x="T2" y="T3"/>
              </a:cxn>
              <a:cxn ang="0">
                <a:pos x="T4" y="T5"/>
              </a:cxn>
              <a:cxn ang="0">
                <a:pos x="T6" y="T7"/>
              </a:cxn>
              <a:cxn ang="0">
                <a:pos x="T8" y="T9"/>
              </a:cxn>
              <a:cxn ang="0">
                <a:pos x="T10" y="T11"/>
              </a:cxn>
            </a:cxnLst>
            <a:rect l="0" t="0" r="r" b="b"/>
            <a:pathLst>
              <a:path w="914" h="550">
                <a:moveTo>
                  <a:pt x="259" y="550"/>
                </a:moveTo>
                <a:lnTo>
                  <a:pt x="914" y="550"/>
                </a:lnTo>
                <a:lnTo>
                  <a:pt x="914" y="0"/>
                </a:lnTo>
                <a:lnTo>
                  <a:pt x="259" y="0"/>
                </a:lnTo>
                <a:lnTo>
                  <a:pt x="0" y="275"/>
                </a:lnTo>
                <a:lnTo>
                  <a:pt x="259" y="550"/>
                </a:lnTo>
                <a:close/>
              </a:path>
            </a:pathLst>
          </a:custGeom>
          <a:solidFill>
            <a:srgbClr val="3282BE"/>
          </a:solidFill>
          <a:ln w="12700" cap="flat" cmpd="sng" algn="ctr">
            <a:noFill/>
            <a:prstDash val="solid"/>
            <a:miter lim="800000"/>
          </a:ln>
          <a:effectLst/>
        </p:spPr>
        <p:txBody>
          <a:bodyPr rtlCol="0" anchor="ctr"/>
          <a:lstStyle/>
          <a:p>
            <a:pPr algn="ctr"/>
            <a:endParaRPr lang="es-PE" kern="0">
              <a:solidFill>
                <a:prstClr val="white"/>
              </a:solidFill>
            </a:endParaRPr>
          </a:p>
        </p:txBody>
      </p:sp>
      <p:sp>
        <p:nvSpPr>
          <p:cNvPr id="8" name="Freeform 7"/>
          <p:cNvSpPr>
            <a:spLocks/>
          </p:cNvSpPr>
          <p:nvPr userDrawn="1"/>
        </p:nvSpPr>
        <p:spPr bwMode="auto">
          <a:xfrm>
            <a:off x="10028238" y="5745163"/>
            <a:ext cx="2160588" cy="1008063"/>
          </a:xfrm>
          <a:custGeom>
            <a:avLst/>
            <a:gdLst>
              <a:gd name="T0" fmla="*/ 384 w 1361"/>
              <a:gd name="T1" fmla="*/ 635 h 635"/>
              <a:gd name="T2" fmla="*/ 1361 w 1361"/>
              <a:gd name="T3" fmla="*/ 635 h 635"/>
              <a:gd name="T4" fmla="*/ 1361 w 1361"/>
              <a:gd name="T5" fmla="*/ 0 h 635"/>
              <a:gd name="T6" fmla="*/ 384 w 1361"/>
              <a:gd name="T7" fmla="*/ 0 h 635"/>
              <a:gd name="T8" fmla="*/ 0 w 1361"/>
              <a:gd name="T9" fmla="*/ 410 h 635"/>
              <a:gd name="T10" fmla="*/ 384 w 1361"/>
              <a:gd name="T11" fmla="*/ 635 h 635"/>
            </a:gdLst>
            <a:ahLst/>
            <a:cxnLst>
              <a:cxn ang="0">
                <a:pos x="T0" y="T1"/>
              </a:cxn>
              <a:cxn ang="0">
                <a:pos x="T2" y="T3"/>
              </a:cxn>
              <a:cxn ang="0">
                <a:pos x="T4" y="T5"/>
              </a:cxn>
              <a:cxn ang="0">
                <a:pos x="T6" y="T7"/>
              </a:cxn>
              <a:cxn ang="0">
                <a:pos x="T8" y="T9"/>
              </a:cxn>
              <a:cxn ang="0">
                <a:pos x="T10" y="T11"/>
              </a:cxn>
            </a:cxnLst>
            <a:rect l="0" t="0" r="r" b="b"/>
            <a:pathLst>
              <a:path w="1361" h="635">
                <a:moveTo>
                  <a:pt x="384" y="635"/>
                </a:moveTo>
                <a:lnTo>
                  <a:pt x="1361" y="635"/>
                </a:lnTo>
                <a:lnTo>
                  <a:pt x="1361" y="0"/>
                </a:lnTo>
                <a:lnTo>
                  <a:pt x="384" y="0"/>
                </a:lnTo>
                <a:lnTo>
                  <a:pt x="0" y="410"/>
                </a:lnTo>
                <a:lnTo>
                  <a:pt x="384" y="635"/>
                </a:lnTo>
                <a:close/>
              </a:path>
            </a:pathLst>
          </a:custGeom>
          <a:solidFill>
            <a:srgbClr val="3282BE"/>
          </a:solidFill>
          <a:ln w="12700" cap="flat" cmpd="sng" algn="ctr">
            <a:noFill/>
            <a:prstDash val="solid"/>
            <a:miter lim="800000"/>
          </a:ln>
          <a:effectLst/>
        </p:spPr>
        <p:txBody>
          <a:bodyPr rtlCol="0" anchor="ctr"/>
          <a:lstStyle/>
          <a:p>
            <a:pPr algn="ctr"/>
            <a:endParaRPr lang="es-PE" kern="0">
              <a:solidFill>
                <a:prstClr val="white"/>
              </a:solidFill>
            </a:endParaRPr>
          </a:p>
        </p:txBody>
      </p:sp>
      <p:sp>
        <p:nvSpPr>
          <p:cNvPr id="22" name="Rectangle 8"/>
          <p:cNvSpPr>
            <a:spLocks noChangeArrowheads="1"/>
          </p:cNvSpPr>
          <p:nvPr userDrawn="1"/>
        </p:nvSpPr>
        <p:spPr bwMode="auto">
          <a:xfrm>
            <a:off x="3175" y="6396039"/>
            <a:ext cx="10734675" cy="357188"/>
          </a:xfrm>
          <a:prstGeom prst="rect">
            <a:avLst/>
          </a:prstGeom>
          <a:solidFill>
            <a:srgbClr val="3282BE"/>
          </a:solidFill>
          <a:ln w="12700" cap="flat" cmpd="sng" algn="ctr">
            <a:noFill/>
            <a:prstDash val="solid"/>
            <a:miter lim="800000"/>
          </a:ln>
          <a:effectLst/>
        </p:spPr>
        <p:txBody>
          <a:bodyPr rtlCol="0" anchor="ctr"/>
          <a:lstStyle/>
          <a:p>
            <a:pPr algn="ctr"/>
            <a:endParaRPr lang="es-PE" kern="0">
              <a:solidFill>
                <a:prstClr val="white"/>
              </a:solidFill>
            </a:endParaRPr>
          </a:p>
        </p:txBody>
      </p:sp>
      <p:sp>
        <p:nvSpPr>
          <p:cNvPr id="21"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1" y="237909"/>
            <a:ext cx="4211799" cy="724247"/>
          </a:xfrm>
          <a:prstGeom prst="rect">
            <a:avLst/>
          </a:prstGeom>
        </p:spPr>
        <p:txBody>
          <a:bodyPr anchor="ctr"/>
          <a:lstStyle>
            <a:lvl1pPr marL="0" indent="0" algn="ctr">
              <a:buNone/>
              <a:defRPr sz="40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8975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76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92463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Rectangle 6">
            <a:extLst>
              <a:ext uri="{FF2B5EF4-FFF2-40B4-BE49-F238E27FC236}">
                <a16:creationId xmlns:a16="http://schemas.microsoft.com/office/drawing/2014/main" id="{3325CAF5-D11F-4EBB-976F-4EE501C8F940}"/>
              </a:ext>
            </a:extLst>
          </p:cNvPr>
          <p:cNvSpPr/>
          <p:nvPr userDrawn="1"/>
        </p:nvSpPr>
        <p:spPr>
          <a:xfrm>
            <a:off x="0" y="2672858"/>
            <a:ext cx="3064747" cy="29246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394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BD7D1-774E-4810-8D76-AE960484BCA1}"/>
              </a:ext>
            </a:extLst>
          </p:cNvPr>
          <p:cNvSpPr/>
          <p:nvPr userDrawn="1"/>
        </p:nvSpPr>
        <p:spPr>
          <a:xfrm>
            <a:off x="0" y="3084504"/>
            <a:ext cx="1219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5" name="Group 6">
            <a:extLst>
              <a:ext uri="{FF2B5EF4-FFF2-40B4-BE49-F238E27FC236}">
                <a16:creationId xmlns:a16="http://schemas.microsoft.com/office/drawing/2014/main" id="{24C5A453-65CA-4976-A67F-B70CC22BDACC}"/>
              </a:ext>
            </a:extLst>
          </p:cNvPr>
          <p:cNvGrpSpPr/>
          <p:nvPr userDrawn="1"/>
        </p:nvGrpSpPr>
        <p:grpSpPr>
          <a:xfrm>
            <a:off x="4763852" y="1641152"/>
            <a:ext cx="2664296" cy="4683693"/>
            <a:chOff x="445712" y="1449040"/>
            <a:chExt cx="2113018" cy="3924176"/>
          </a:xfrm>
        </p:grpSpPr>
        <p:sp>
          <p:nvSpPr>
            <p:cNvPr id="6" name="Rounded Rectangle 7">
              <a:extLst>
                <a:ext uri="{FF2B5EF4-FFF2-40B4-BE49-F238E27FC236}">
                  <a16:creationId xmlns:a16="http://schemas.microsoft.com/office/drawing/2014/main" id="{7BB696D8-1A46-4DD9-88EC-FD875272AAC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Rectangle 8">
              <a:extLst>
                <a:ext uri="{FF2B5EF4-FFF2-40B4-BE49-F238E27FC236}">
                  <a16:creationId xmlns:a16="http://schemas.microsoft.com/office/drawing/2014/main" id="{0A1E62BD-394B-4248-9BED-85517F6BA23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8" name="Group 10">
              <a:extLst>
                <a:ext uri="{FF2B5EF4-FFF2-40B4-BE49-F238E27FC236}">
                  <a16:creationId xmlns:a16="http://schemas.microsoft.com/office/drawing/2014/main" id="{2CEC4F5A-8D13-457D-A587-1EA46770D5DC}"/>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71876F4B-1B61-4A61-ABDF-38644C966BC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Rounded Rectangle 12">
                <a:extLst>
                  <a:ext uri="{FF2B5EF4-FFF2-40B4-BE49-F238E27FC236}">
                    <a16:creationId xmlns:a16="http://schemas.microsoft.com/office/drawing/2014/main" id="{701E8847-F9BA-46B4-A146-96B5AFF5D5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1" name="Picture Placeholder 2">
            <a:extLst>
              <a:ext uri="{FF2B5EF4-FFF2-40B4-BE49-F238E27FC236}">
                <a16:creationId xmlns:a16="http://schemas.microsoft.com/office/drawing/2014/main" id="{F4DE5835-0F1F-4DFC-B1FC-3B7E64ACFA3D}"/>
              </a:ext>
            </a:extLst>
          </p:cNvPr>
          <p:cNvSpPr>
            <a:spLocks noGrp="1"/>
          </p:cNvSpPr>
          <p:nvPr>
            <p:ph type="pic" idx="11" hasCustomPrompt="1"/>
          </p:nvPr>
        </p:nvSpPr>
        <p:spPr>
          <a:xfrm>
            <a:off x="4951770" y="2052722"/>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2" name="Group 11">
            <a:extLst>
              <a:ext uri="{FF2B5EF4-FFF2-40B4-BE49-F238E27FC236}">
                <a16:creationId xmlns:a16="http://schemas.microsoft.com/office/drawing/2014/main" id="{E4F24A19-DEE2-4C59-B1D9-7E2E98BE137C}"/>
              </a:ext>
            </a:extLst>
          </p:cNvPr>
          <p:cNvGrpSpPr/>
          <p:nvPr userDrawn="1"/>
        </p:nvGrpSpPr>
        <p:grpSpPr>
          <a:xfrm>
            <a:off x="323529" y="255315"/>
            <a:ext cx="11595131" cy="892632"/>
            <a:chOff x="323529" y="255315"/>
            <a:chExt cx="11595131" cy="892632"/>
          </a:xfrm>
        </p:grpSpPr>
        <p:sp>
          <p:nvSpPr>
            <p:cNvPr id="13" name="Arrow: Chevron 12">
              <a:extLst>
                <a:ext uri="{FF2B5EF4-FFF2-40B4-BE49-F238E27FC236}">
                  <a16:creationId xmlns:a16="http://schemas.microsoft.com/office/drawing/2014/main" id="{AF1E9B6B-F73A-43BB-AC8E-EF020608B339}"/>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Arrow: Chevron 13">
              <a:extLst>
                <a:ext uri="{FF2B5EF4-FFF2-40B4-BE49-F238E27FC236}">
                  <a16:creationId xmlns:a16="http://schemas.microsoft.com/office/drawing/2014/main" id="{D5551FC8-FAB8-4191-A86A-D30E5631767D}"/>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Freeform: Shape 14">
              <a:extLst>
                <a:ext uri="{FF2B5EF4-FFF2-40B4-BE49-F238E27FC236}">
                  <a16:creationId xmlns:a16="http://schemas.microsoft.com/office/drawing/2014/main" id="{BDD9FBD0-B703-40D0-A300-0C8A3AEC53C8}"/>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6" name="Arrow: Chevron 15">
              <a:extLst>
                <a:ext uri="{FF2B5EF4-FFF2-40B4-BE49-F238E27FC236}">
                  <a16:creationId xmlns:a16="http://schemas.microsoft.com/office/drawing/2014/main" id="{D92E36DD-69F1-4FF3-8419-728575E16099}"/>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7" name="Arrow: Chevron 16">
              <a:extLst>
                <a:ext uri="{FF2B5EF4-FFF2-40B4-BE49-F238E27FC236}">
                  <a16:creationId xmlns:a16="http://schemas.microsoft.com/office/drawing/2014/main" id="{196A5B52-7AC9-47B7-8793-4EDF5F79CE4C}"/>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sp>
        <p:nvSpPr>
          <p:cNvPr id="18" name="Text Placeholder 9">
            <a:extLst>
              <a:ext uri="{FF2B5EF4-FFF2-40B4-BE49-F238E27FC236}">
                <a16:creationId xmlns:a16="http://schemas.microsoft.com/office/drawing/2014/main" id="{5C2ACD90-1E63-491A-B8B5-09B02FBA77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0066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A51F0-4205-450A-BCD1-F751CD8D36C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77EC11F4-1FE4-48E7-8226-012DAB1CC11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4F23503-FA9A-4809-8C77-097AED8E1522}"/>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5" name="Marcador de pie de página 4">
            <a:extLst>
              <a:ext uri="{FF2B5EF4-FFF2-40B4-BE49-F238E27FC236}">
                <a16:creationId xmlns:a16="http://schemas.microsoft.com/office/drawing/2014/main" id="{2B27EB5B-D4D6-473D-A6EB-EAF0DDF83CE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582A79F-E978-4B8E-883D-575BB60DB047}"/>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2113065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Image slide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0CDA03F6-FE28-4973-AE33-19E2975F8363}"/>
              </a:ext>
            </a:extLst>
          </p:cNvPr>
          <p:cNvSpPr/>
          <p:nvPr userDrawn="1"/>
        </p:nvSpPr>
        <p:spPr>
          <a:xfrm>
            <a:off x="-10152" y="0"/>
            <a:ext cx="1546199"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7" name="Graphic 14">
            <a:extLst>
              <a:ext uri="{FF2B5EF4-FFF2-40B4-BE49-F238E27FC236}">
                <a16:creationId xmlns:a16="http://schemas.microsoft.com/office/drawing/2014/main" id="{9204D6DB-F6EA-4363-B7C0-669074B7EFAD}"/>
              </a:ext>
            </a:extLst>
          </p:cNvPr>
          <p:cNvGrpSpPr/>
          <p:nvPr userDrawn="1"/>
        </p:nvGrpSpPr>
        <p:grpSpPr>
          <a:xfrm>
            <a:off x="900027" y="1906700"/>
            <a:ext cx="5284007" cy="4155961"/>
            <a:chOff x="2444748" y="555045"/>
            <a:chExt cx="7282048" cy="5727454"/>
          </a:xfrm>
        </p:grpSpPr>
        <p:sp>
          <p:nvSpPr>
            <p:cNvPr id="18" name="Freeform: Shape 17">
              <a:extLst>
                <a:ext uri="{FF2B5EF4-FFF2-40B4-BE49-F238E27FC236}">
                  <a16:creationId xmlns:a16="http://schemas.microsoft.com/office/drawing/2014/main" id="{02D4F50D-DA74-44B8-A485-BD482707A09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a16="http://schemas.microsoft.com/office/drawing/2014/main" id="{D7C03672-F927-48A6-9646-B1D1976F8FF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solidFill>
                  <a:prstClr val="black"/>
                </a:solidFill>
              </a:endParaRPr>
            </a:p>
          </p:txBody>
        </p:sp>
        <p:sp>
          <p:nvSpPr>
            <p:cNvPr id="20" name="Freeform: Shape 19">
              <a:extLst>
                <a:ext uri="{FF2B5EF4-FFF2-40B4-BE49-F238E27FC236}">
                  <a16:creationId xmlns:a16="http://schemas.microsoft.com/office/drawing/2014/main" id="{1E5DB077-E612-457D-90DA-848737FB3F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solidFill>
                  <a:prstClr val="black"/>
                </a:solidFill>
              </a:endParaRPr>
            </a:p>
          </p:txBody>
        </p:sp>
        <p:sp>
          <p:nvSpPr>
            <p:cNvPr id="21" name="Freeform: Shape 20">
              <a:extLst>
                <a:ext uri="{FF2B5EF4-FFF2-40B4-BE49-F238E27FC236}">
                  <a16:creationId xmlns:a16="http://schemas.microsoft.com/office/drawing/2014/main" id="{D042780F-48A2-4B26-9CEE-EB8BC7A0500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solidFill>
                  <a:prstClr val="black"/>
                </a:solidFill>
              </a:endParaRPr>
            </a:p>
          </p:txBody>
        </p:sp>
        <p:sp>
          <p:nvSpPr>
            <p:cNvPr id="23" name="Freeform: Shape 22">
              <a:extLst>
                <a:ext uri="{FF2B5EF4-FFF2-40B4-BE49-F238E27FC236}">
                  <a16:creationId xmlns:a16="http://schemas.microsoft.com/office/drawing/2014/main" id="{A2089CC6-7C88-48A9-AADD-37D60F8EE5F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solidFill>
                  <a:prstClr val="black"/>
                </a:solidFill>
              </a:endParaRPr>
            </a:p>
          </p:txBody>
        </p:sp>
        <p:sp>
          <p:nvSpPr>
            <p:cNvPr id="24" name="Freeform: Shape 23">
              <a:extLst>
                <a:ext uri="{FF2B5EF4-FFF2-40B4-BE49-F238E27FC236}">
                  <a16:creationId xmlns:a16="http://schemas.microsoft.com/office/drawing/2014/main" id="{E35882EC-CE61-4A48-9BEA-0AB9CEC8B5A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B55CF1F7-81E9-45AE-ACDC-2B2D368467A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3FF879FB-6AED-4A9E-96A7-D4331CF056F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4" name="Right Triangle 3">
            <a:extLst>
              <a:ext uri="{FF2B5EF4-FFF2-40B4-BE49-F238E27FC236}">
                <a16:creationId xmlns:a16="http://schemas.microsoft.com/office/drawing/2014/main" id="{D30280A3-FC8E-4B67-8163-4F72E5F7092B}"/>
              </a:ext>
            </a:extLst>
          </p:cNvPr>
          <p:cNvSpPr/>
          <p:nvPr userDrawn="1"/>
        </p:nvSpPr>
        <p:spPr>
          <a:xfrm flipH="1" flipV="1">
            <a:off x="11280575" y="7851"/>
            <a:ext cx="911424"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Picture Placeholder 2">
            <a:extLst>
              <a:ext uri="{FF2B5EF4-FFF2-40B4-BE49-F238E27FC236}">
                <a16:creationId xmlns:a16="http://schemas.microsoft.com/office/drawing/2014/main" id="{0438CA9E-C483-4B0F-8E15-5CEA86AA0348}"/>
              </a:ext>
            </a:extLst>
          </p:cNvPr>
          <p:cNvSpPr>
            <a:spLocks noGrp="1"/>
          </p:cNvSpPr>
          <p:nvPr>
            <p:ph type="pic" idx="12" hasCustomPrompt="1"/>
          </p:nvPr>
        </p:nvSpPr>
        <p:spPr>
          <a:xfrm>
            <a:off x="1089250" y="2081720"/>
            <a:ext cx="4890798" cy="282320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0" name="Group 9">
            <a:extLst>
              <a:ext uri="{FF2B5EF4-FFF2-40B4-BE49-F238E27FC236}">
                <a16:creationId xmlns:a16="http://schemas.microsoft.com/office/drawing/2014/main" id="{F5C74C7C-4173-4390-9B62-5F9DC8F03BD2}"/>
              </a:ext>
            </a:extLst>
          </p:cNvPr>
          <p:cNvGrpSpPr/>
          <p:nvPr userDrawn="1"/>
        </p:nvGrpSpPr>
        <p:grpSpPr>
          <a:xfrm>
            <a:off x="323529" y="255315"/>
            <a:ext cx="11595131" cy="892632"/>
            <a:chOff x="323529" y="255315"/>
            <a:chExt cx="11595131" cy="892632"/>
          </a:xfrm>
        </p:grpSpPr>
        <p:sp>
          <p:nvSpPr>
            <p:cNvPr id="11" name="Arrow: Chevron 10">
              <a:extLst>
                <a:ext uri="{FF2B5EF4-FFF2-40B4-BE49-F238E27FC236}">
                  <a16:creationId xmlns:a16="http://schemas.microsoft.com/office/drawing/2014/main" id="{2611662F-A7C0-46A1-BFC3-1F1F064E477D}"/>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2" name="Arrow: Chevron 11">
              <a:extLst>
                <a:ext uri="{FF2B5EF4-FFF2-40B4-BE49-F238E27FC236}">
                  <a16:creationId xmlns:a16="http://schemas.microsoft.com/office/drawing/2014/main" id="{3B672601-65CA-44F7-BC08-9D6EA9C2E46C}"/>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3" name="Freeform: Shape 12">
              <a:extLst>
                <a:ext uri="{FF2B5EF4-FFF2-40B4-BE49-F238E27FC236}">
                  <a16:creationId xmlns:a16="http://schemas.microsoft.com/office/drawing/2014/main" id="{BA8BAB62-8BE3-46A9-A1BA-A2D9A1A1FE0D}"/>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Arrow: Chevron 13">
              <a:extLst>
                <a:ext uri="{FF2B5EF4-FFF2-40B4-BE49-F238E27FC236}">
                  <a16:creationId xmlns:a16="http://schemas.microsoft.com/office/drawing/2014/main" id="{24333BE2-6EDB-46D1-AC52-5AB6D52F18F2}"/>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Arrow: Chevron 14">
              <a:extLst>
                <a:ext uri="{FF2B5EF4-FFF2-40B4-BE49-F238E27FC236}">
                  <a16:creationId xmlns:a16="http://schemas.microsoft.com/office/drawing/2014/main" id="{AE02611A-C481-4D16-9F52-3854D580C813}"/>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sp>
        <p:nvSpPr>
          <p:cNvPr id="16" name="Text Placeholder 9">
            <a:extLst>
              <a:ext uri="{FF2B5EF4-FFF2-40B4-BE49-F238E27FC236}">
                <a16:creationId xmlns:a16="http://schemas.microsoft.com/office/drawing/2014/main" id="{4E8E2D26-583D-4101-8D31-21B446E00C1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64449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Images &amp; Contents Layout">
    <p:spTree>
      <p:nvGrpSpPr>
        <p:cNvPr id="1" name=""/>
        <p:cNvGrpSpPr/>
        <p:nvPr/>
      </p:nvGrpSpPr>
      <p:grpSpPr>
        <a:xfrm>
          <a:off x="0" y="0"/>
          <a:ext cx="0" cy="0"/>
          <a:chOff x="0" y="0"/>
          <a:chExt cx="0" cy="0"/>
        </a:xfrm>
      </p:grpSpPr>
      <p:sp>
        <p:nvSpPr>
          <p:cNvPr id="3" name="그림 개체 틀 2"/>
          <p:cNvSpPr>
            <a:spLocks noGrp="1"/>
          </p:cNvSpPr>
          <p:nvPr>
            <p:ph type="pic" sz="quarter" idx="10" hasCustomPrompt="1"/>
          </p:nvPr>
        </p:nvSpPr>
        <p:spPr>
          <a:xfrm>
            <a:off x="0" y="0"/>
            <a:ext cx="6607066" cy="6858000"/>
          </a:xfrm>
          <a:custGeom>
            <a:avLst/>
            <a:gdLst>
              <a:gd name="connsiteX0" fmla="*/ 0 w 5508104"/>
              <a:gd name="connsiteY0" fmla="*/ 0 h 5143500"/>
              <a:gd name="connsiteX1" fmla="*/ 5508104 w 5508104"/>
              <a:gd name="connsiteY1" fmla="*/ 0 h 5143500"/>
              <a:gd name="connsiteX2" fmla="*/ 5508104 w 5508104"/>
              <a:gd name="connsiteY2" fmla="*/ 5143500 h 5143500"/>
              <a:gd name="connsiteX3" fmla="*/ 0 w 5508104"/>
              <a:gd name="connsiteY3" fmla="*/ 5143500 h 5143500"/>
              <a:gd name="connsiteX4" fmla="*/ 0 w 5508104"/>
              <a:gd name="connsiteY4" fmla="*/ 0 h 5143500"/>
              <a:gd name="connsiteX0" fmla="*/ 0 w 5508104"/>
              <a:gd name="connsiteY0" fmla="*/ 0 h 5143500"/>
              <a:gd name="connsiteX1" fmla="*/ 3984104 w 5508104"/>
              <a:gd name="connsiteY1" fmla="*/ 0 h 5143500"/>
              <a:gd name="connsiteX2" fmla="*/ 5508104 w 5508104"/>
              <a:gd name="connsiteY2" fmla="*/ 5143500 h 5143500"/>
              <a:gd name="connsiteX3" fmla="*/ 0 w 5508104"/>
              <a:gd name="connsiteY3" fmla="*/ 5143500 h 5143500"/>
              <a:gd name="connsiteX4" fmla="*/ 0 w 5508104"/>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8104" h="5143500">
                <a:moveTo>
                  <a:pt x="0" y="0"/>
                </a:moveTo>
                <a:lnTo>
                  <a:pt x="3984104" y="0"/>
                </a:lnTo>
                <a:lnTo>
                  <a:pt x="5508104" y="5143500"/>
                </a:lnTo>
                <a:lnTo>
                  <a:pt x="0" y="5143500"/>
                </a:lnTo>
                <a:lnTo>
                  <a:pt x="0" y="0"/>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Your Picture Here And Send To Back </a:t>
            </a:r>
            <a:endParaRPr lang="ko-KR" altLang="en-US" dirty="0"/>
          </a:p>
        </p:txBody>
      </p:sp>
      <p:sp>
        <p:nvSpPr>
          <p:cNvPr id="13" name="Freeform: Shape 12">
            <a:extLst>
              <a:ext uri="{FF2B5EF4-FFF2-40B4-BE49-F238E27FC236}">
                <a16:creationId xmlns:a16="http://schemas.microsoft.com/office/drawing/2014/main" id="{0D6ACE53-5154-4C55-8500-95143444EFB0}"/>
              </a:ext>
            </a:extLst>
          </p:cNvPr>
          <p:cNvSpPr/>
          <p:nvPr userDrawn="1"/>
        </p:nvSpPr>
        <p:spPr>
          <a:xfrm>
            <a:off x="5119106" y="550565"/>
            <a:ext cx="7072894" cy="1440160"/>
          </a:xfrm>
          <a:custGeom>
            <a:avLst/>
            <a:gdLst>
              <a:gd name="connsiteX0" fmla="*/ 0 w 7072894"/>
              <a:gd name="connsiteY0" fmla="*/ 0 h 1440160"/>
              <a:gd name="connsiteX1" fmla="*/ 7072894 w 7072894"/>
              <a:gd name="connsiteY1" fmla="*/ 0 h 1440160"/>
              <a:gd name="connsiteX2" fmla="*/ 7072894 w 7072894"/>
              <a:gd name="connsiteY2" fmla="*/ 1440160 h 1440160"/>
              <a:gd name="connsiteX3" fmla="*/ 396468 w 7072894"/>
              <a:gd name="connsiteY3" fmla="*/ 1440160 h 1440160"/>
            </a:gdLst>
            <a:ahLst/>
            <a:cxnLst>
              <a:cxn ang="0">
                <a:pos x="connsiteX0" y="connsiteY0"/>
              </a:cxn>
              <a:cxn ang="0">
                <a:pos x="connsiteX1" y="connsiteY1"/>
              </a:cxn>
              <a:cxn ang="0">
                <a:pos x="connsiteX2" y="connsiteY2"/>
              </a:cxn>
              <a:cxn ang="0">
                <a:pos x="connsiteX3" y="connsiteY3"/>
              </a:cxn>
            </a:cxnLst>
            <a:rect l="l" t="t" r="r" b="b"/>
            <a:pathLst>
              <a:path w="7072894" h="1440160">
                <a:moveTo>
                  <a:pt x="0" y="0"/>
                </a:moveTo>
                <a:lnTo>
                  <a:pt x="7072894" y="0"/>
                </a:lnTo>
                <a:lnTo>
                  <a:pt x="7072894" y="1440160"/>
                </a:lnTo>
                <a:lnTo>
                  <a:pt x="396468" y="14401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prstClr val="white"/>
              </a:solidFill>
              <a:cs typeface="Arial" pitchFamily="34" charset="0"/>
            </a:endParaRPr>
          </a:p>
        </p:txBody>
      </p:sp>
      <p:sp>
        <p:nvSpPr>
          <p:cNvPr id="11" name="Freeform: Shape 10">
            <a:extLst>
              <a:ext uri="{FF2B5EF4-FFF2-40B4-BE49-F238E27FC236}">
                <a16:creationId xmlns:a16="http://schemas.microsoft.com/office/drawing/2014/main" id="{142D1770-5C5E-4316-A3B1-5DF43E354FDA}"/>
              </a:ext>
            </a:extLst>
          </p:cNvPr>
          <p:cNvSpPr/>
          <p:nvPr userDrawn="1"/>
        </p:nvSpPr>
        <p:spPr>
          <a:xfrm>
            <a:off x="5284478" y="550565"/>
            <a:ext cx="6907523" cy="1440160"/>
          </a:xfrm>
          <a:custGeom>
            <a:avLst/>
            <a:gdLst>
              <a:gd name="connsiteX0" fmla="*/ 0 w 6907523"/>
              <a:gd name="connsiteY0" fmla="*/ 0 h 1440160"/>
              <a:gd name="connsiteX1" fmla="*/ 6907523 w 6907523"/>
              <a:gd name="connsiteY1" fmla="*/ 0 h 1440160"/>
              <a:gd name="connsiteX2" fmla="*/ 6907523 w 6907523"/>
              <a:gd name="connsiteY2" fmla="*/ 1440160 h 1440160"/>
              <a:gd name="connsiteX3" fmla="*/ 396511 w 6907523"/>
              <a:gd name="connsiteY3" fmla="*/ 1440160 h 1440160"/>
            </a:gdLst>
            <a:ahLst/>
            <a:cxnLst>
              <a:cxn ang="0">
                <a:pos x="connsiteX0" y="connsiteY0"/>
              </a:cxn>
              <a:cxn ang="0">
                <a:pos x="connsiteX1" y="connsiteY1"/>
              </a:cxn>
              <a:cxn ang="0">
                <a:pos x="connsiteX2" y="connsiteY2"/>
              </a:cxn>
              <a:cxn ang="0">
                <a:pos x="connsiteX3" y="connsiteY3"/>
              </a:cxn>
            </a:cxnLst>
            <a:rect l="l" t="t" r="r" b="b"/>
            <a:pathLst>
              <a:path w="6907523" h="1440160">
                <a:moveTo>
                  <a:pt x="0" y="0"/>
                </a:moveTo>
                <a:lnTo>
                  <a:pt x="6907523" y="0"/>
                </a:lnTo>
                <a:lnTo>
                  <a:pt x="6907523" y="1440160"/>
                </a:lnTo>
                <a:lnTo>
                  <a:pt x="396511" y="14401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prstClr val="white"/>
              </a:solidFill>
              <a:cs typeface="Arial" pitchFamily="34" charset="0"/>
            </a:endParaRPr>
          </a:p>
        </p:txBody>
      </p:sp>
    </p:spTree>
    <p:extLst>
      <p:ext uri="{BB962C8B-B14F-4D97-AF65-F5344CB8AC3E}">
        <p14:creationId xmlns:p14="http://schemas.microsoft.com/office/powerpoint/2010/main" val="3277087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931888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86788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그림 개체 틀 2">
            <a:extLst>
              <a:ext uri="{FF2B5EF4-FFF2-40B4-BE49-F238E27FC236}">
                <a16:creationId xmlns:a16="http://schemas.microsoft.com/office/drawing/2014/main"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9" name="Rectangle 18">
            <a:extLst>
              <a:ext uri="{FF2B5EF4-FFF2-40B4-BE49-F238E27FC236}">
                <a16:creationId xmlns:a16="http://schemas.microsoft.com/office/drawing/2014/main"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그림 개체 틀 2">
            <a:extLst>
              <a:ext uri="{FF2B5EF4-FFF2-40B4-BE49-F238E27FC236}">
                <a16:creationId xmlns:a16="http://schemas.microsoft.com/office/drawing/2014/main"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21" name="자유형: 도형 22">
            <a:extLst>
              <a:ext uri="{FF2B5EF4-FFF2-40B4-BE49-F238E27FC236}">
                <a16:creationId xmlns:a16="http://schemas.microsoft.com/office/drawing/2014/main"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 name="자유형: 도형 23">
            <a:extLst>
              <a:ext uri="{FF2B5EF4-FFF2-40B4-BE49-F238E27FC236}">
                <a16:creationId xmlns:a16="http://schemas.microsoft.com/office/drawing/2014/main"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1623628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4243610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404204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11A3DFE-3B99-4EA6-AFB9-8E8399EF822A}" type="datetimeFigureOut">
              <a:rPr lang="es-PA" smtClean="0"/>
              <a:t>10/26/2021</a:t>
            </a:fld>
            <a:endParaRPr lang="es-PA"/>
          </a:p>
        </p:txBody>
      </p:sp>
      <p:sp>
        <p:nvSpPr>
          <p:cNvPr id="3" name="Marcador de pie de página 2"/>
          <p:cNvSpPr>
            <a:spLocks noGrp="1"/>
          </p:cNvSpPr>
          <p:nvPr>
            <p:ph type="ftr" sz="quarter" idx="11"/>
          </p:nvPr>
        </p:nvSpPr>
        <p:spPr/>
        <p:txBody>
          <a:bodyPr/>
          <a:lstStyle/>
          <a:p>
            <a:endParaRPr lang="es-PA"/>
          </a:p>
        </p:txBody>
      </p:sp>
      <p:sp>
        <p:nvSpPr>
          <p:cNvPr id="4" name="Marcador de número de diapositiva 3"/>
          <p:cNvSpPr>
            <a:spLocks noGrp="1"/>
          </p:cNvSpPr>
          <p:nvPr>
            <p:ph type="sldNum" sz="quarter" idx="12"/>
          </p:nvPr>
        </p:nvSpPr>
        <p:spPr/>
        <p:txBody>
          <a:bodyPr/>
          <a:lstStyle/>
          <a:p>
            <a:fld id="{6B0400C1-D42D-4498-B900-77170E8782C7}" type="slidenum">
              <a:rPr lang="es-PA" smtClean="0"/>
              <a:t>‹Nº›</a:t>
            </a:fld>
            <a:endParaRPr lang="es-PA"/>
          </a:p>
        </p:txBody>
      </p:sp>
    </p:spTree>
    <p:extLst>
      <p:ext uri="{BB962C8B-B14F-4D97-AF65-F5344CB8AC3E}">
        <p14:creationId xmlns:p14="http://schemas.microsoft.com/office/powerpoint/2010/main" val="3128819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926740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8740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43802-9C37-4ED6-83B6-A2EDD71D20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1AD7B10-499F-43C7-B494-813D01839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07D205-01C7-4FAC-93C7-7CA99ED7E1F8}"/>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5" name="Marcador de pie de página 4">
            <a:extLst>
              <a:ext uri="{FF2B5EF4-FFF2-40B4-BE49-F238E27FC236}">
                <a16:creationId xmlns:a16="http://schemas.microsoft.com/office/drawing/2014/main" id="{3B4DD102-2F37-490A-B9B5-3A79B4D903B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F23625B-7B9B-48DD-AF3D-A18CCAE5671D}"/>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230789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3326386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A"/>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394738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p:cNvSpPr>
            <a:spLocks noGrp="1"/>
          </p:cNvSpPr>
          <p:nvPr>
            <p:ph type="dt" sz="half" idx="10"/>
          </p:nvPr>
        </p:nvSpPr>
        <p:spPr/>
        <p:txBody>
          <a:bodyPr/>
          <a:lstStyle/>
          <a:p>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909295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A"/>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p:cNvSpPr>
            <a:spLocks noGrp="1"/>
          </p:cNvSpPr>
          <p:nvPr>
            <p:ph type="dt" sz="half" idx="10"/>
          </p:nvPr>
        </p:nvSpPr>
        <p:spPr/>
        <p:txBody>
          <a:bodyPr/>
          <a:lstStyle/>
          <a:p>
            <a:endParaRPr lang="es-PA"/>
          </a:p>
        </p:txBody>
      </p:sp>
      <p:sp>
        <p:nvSpPr>
          <p:cNvPr id="8" name="Marcador de pie de página 7"/>
          <p:cNvSpPr>
            <a:spLocks noGrp="1"/>
          </p:cNvSpPr>
          <p:nvPr>
            <p:ph type="ftr" sz="quarter" idx="11"/>
          </p:nvPr>
        </p:nvSpPr>
        <p:spPr/>
        <p:txBody>
          <a:bodyPr/>
          <a:lstStyle/>
          <a:p>
            <a:endParaRPr lang="es-PA"/>
          </a:p>
        </p:txBody>
      </p:sp>
      <p:sp>
        <p:nvSpPr>
          <p:cNvPr id="9" name="Marcador de número de diapositiva 8"/>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3471026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fecha 2"/>
          <p:cNvSpPr>
            <a:spLocks noGrp="1"/>
          </p:cNvSpPr>
          <p:nvPr>
            <p:ph type="dt" sz="half" idx="10"/>
          </p:nvPr>
        </p:nvSpPr>
        <p:spPr/>
        <p:txBody>
          <a:bodyPr/>
          <a:lstStyle/>
          <a:p>
            <a:endParaRPr lang="es-PA"/>
          </a:p>
        </p:txBody>
      </p:sp>
      <p:sp>
        <p:nvSpPr>
          <p:cNvPr id="4" name="Marcador de pie de página 3"/>
          <p:cNvSpPr>
            <a:spLocks noGrp="1"/>
          </p:cNvSpPr>
          <p:nvPr>
            <p:ph type="ftr" sz="quarter" idx="11"/>
          </p:nvPr>
        </p:nvSpPr>
        <p:spPr/>
        <p:txBody>
          <a:bodyPr/>
          <a:lstStyle/>
          <a:p>
            <a:endParaRPr lang="es-PA"/>
          </a:p>
        </p:txBody>
      </p:sp>
      <p:sp>
        <p:nvSpPr>
          <p:cNvPr id="5" name="Marcador de número de diapositiva 4"/>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444658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A"/>
          </a:p>
        </p:txBody>
      </p:sp>
      <p:sp>
        <p:nvSpPr>
          <p:cNvPr id="3" name="Marcador de pie de página 2"/>
          <p:cNvSpPr>
            <a:spLocks noGrp="1"/>
          </p:cNvSpPr>
          <p:nvPr>
            <p:ph type="ftr" sz="quarter" idx="11"/>
          </p:nvPr>
        </p:nvSpPr>
        <p:spPr/>
        <p:txBody>
          <a:bodyPr/>
          <a:lstStyle/>
          <a:p>
            <a:endParaRPr lang="es-PA"/>
          </a:p>
        </p:txBody>
      </p:sp>
      <p:sp>
        <p:nvSpPr>
          <p:cNvPr id="4" name="Marcador de número de diapositiva 3"/>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4187682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3760588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3552615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3837425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A"/>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203367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B7286-1C6F-49B2-BD2C-78EB704FCFB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5A0E4AF-6E4F-4ECC-B248-F84CC798672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86EE897-E3D0-48FA-9F6C-05D32BA43F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C405C5AD-E199-404D-9C05-C096559CEEA0}"/>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6" name="Marcador de pie de página 5">
            <a:extLst>
              <a:ext uri="{FF2B5EF4-FFF2-40B4-BE49-F238E27FC236}">
                <a16:creationId xmlns:a16="http://schemas.microsoft.com/office/drawing/2014/main" id="{208F4D6B-6A41-4A51-8625-C6E756FEB69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B18B93FB-F7A7-42E6-A60C-FD2F0B23EF8C}"/>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590053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rot="10800000">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rgbClr val="3282BE"/>
            </a:solidFill>
            <a:ln w="12700" cap="flat" cmpd="sng" algn="ctr">
              <a:noFill/>
              <a:prstDash val="solid"/>
              <a:miter lim="800000"/>
            </a:ln>
            <a:effectLst/>
          </p:spPr>
          <p:txBody>
            <a:bodyPr rtlCol="0" anchor="ctr"/>
            <a:lstStyle/>
            <a:p>
              <a:pPr algn="ctr"/>
              <a:endParaRPr lang="en-US" kern="0">
                <a:solidFill>
                  <a:prstClr val="white"/>
                </a:solidFill>
              </a:endParaRPr>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91273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Contents slide layout">
    <p:spTree>
      <p:nvGrpSpPr>
        <p:cNvPr id="1" name=""/>
        <p:cNvGrpSpPr/>
        <p:nvPr/>
      </p:nvGrpSpPr>
      <p:grpSpPr>
        <a:xfrm>
          <a:off x="0" y="0"/>
          <a:ext cx="0" cy="0"/>
          <a:chOff x="0" y="0"/>
          <a:chExt cx="0" cy="0"/>
        </a:xfrm>
      </p:grpSpPr>
      <p:sp>
        <p:nvSpPr>
          <p:cNvPr id="6" name="Freeform 5"/>
          <p:cNvSpPr>
            <a:spLocks/>
          </p:cNvSpPr>
          <p:nvPr userDrawn="1"/>
        </p:nvSpPr>
        <p:spPr bwMode="auto">
          <a:xfrm>
            <a:off x="3175" y="107950"/>
            <a:ext cx="10734675" cy="873125"/>
          </a:xfrm>
          <a:custGeom>
            <a:avLst/>
            <a:gdLst>
              <a:gd name="T0" fmla="*/ 6762 w 6762"/>
              <a:gd name="T1" fmla="*/ 550 h 550"/>
              <a:gd name="T2" fmla="*/ 0 w 6762"/>
              <a:gd name="T3" fmla="*/ 550 h 550"/>
              <a:gd name="T4" fmla="*/ 0 w 6762"/>
              <a:gd name="T5" fmla="*/ 0 h 550"/>
              <a:gd name="T6" fmla="*/ 6762 w 6762"/>
              <a:gd name="T7" fmla="*/ 0 h 550"/>
              <a:gd name="T8" fmla="*/ 6503 w 6762"/>
              <a:gd name="T9" fmla="*/ 275 h 550"/>
              <a:gd name="T10" fmla="*/ 6762 w 6762"/>
              <a:gd name="T11" fmla="*/ 550 h 550"/>
            </a:gdLst>
            <a:ahLst/>
            <a:cxnLst>
              <a:cxn ang="0">
                <a:pos x="T0" y="T1"/>
              </a:cxn>
              <a:cxn ang="0">
                <a:pos x="T2" y="T3"/>
              </a:cxn>
              <a:cxn ang="0">
                <a:pos x="T4" y="T5"/>
              </a:cxn>
              <a:cxn ang="0">
                <a:pos x="T6" y="T7"/>
              </a:cxn>
              <a:cxn ang="0">
                <a:pos x="T8" y="T9"/>
              </a:cxn>
              <a:cxn ang="0">
                <a:pos x="T10" y="T11"/>
              </a:cxn>
            </a:cxnLst>
            <a:rect l="0" t="0" r="r" b="b"/>
            <a:pathLst>
              <a:path w="6762" h="550">
                <a:moveTo>
                  <a:pt x="6762" y="550"/>
                </a:moveTo>
                <a:lnTo>
                  <a:pt x="0" y="550"/>
                </a:lnTo>
                <a:lnTo>
                  <a:pt x="0" y="0"/>
                </a:lnTo>
                <a:lnTo>
                  <a:pt x="6762" y="0"/>
                </a:lnTo>
                <a:lnTo>
                  <a:pt x="6503" y="275"/>
                </a:lnTo>
                <a:lnTo>
                  <a:pt x="6762" y="550"/>
                </a:lnTo>
                <a:close/>
              </a:path>
            </a:pathLst>
          </a:custGeom>
          <a:solidFill>
            <a:srgbClr val="3282B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Freeform 6"/>
          <p:cNvSpPr>
            <a:spLocks/>
          </p:cNvSpPr>
          <p:nvPr userDrawn="1"/>
        </p:nvSpPr>
        <p:spPr bwMode="auto">
          <a:xfrm>
            <a:off x="10737850" y="107950"/>
            <a:ext cx="1450975" cy="873125"/>
          </a:xfrm>
          <a:custGeom>
            <a:avLst/>
            <a:gdLst>
              <a:gd name="T0" fmla="*/ 259 w 914"/>
              <a:gd name="T1" fmla="*/ 550 h 550"/>
              <a:gd name="T2" fmla="*/ 914 w 914"/>
              <a:gd name="T3" fmla="*/ 550 h 550"/>
              <a:gd name="T4" fmla="*/ 914 w 914"/>
              <a:gd name="T5" fmla="*/ 0 h 550"/>
              <a:gd name="T6" fmla="*/ 259 w 914"/>
              <a:gd name="T7" fmla="*/ 0 h 550"/>
              <a:gd name="T8" fmla="*/ 0 w 914"/>
              <a:gd name="T9" fmla="*/ 275 h 550"/>
              <a:gd name="T10" fmla="*/ 259 w 914"/>
              <a:gd name="T11" fmla="*/ 550 h 550"/>
            </a:gdLst>
            <a:ahLst/>
            <a:cxnLst>
              <a:cxn ang="0">
                <a:pos x="T0" y="T1"/>
              </a:cxn>
              <a:cxn ang="0">
                <a:pos x="T2" y="T3"/>
              </a:cxn>
              <a:cxn ang="0">
                <a:pos x="T4" y="T5"/>
              </a:cxn>
              <a:cxn ang="0">
                <a:pos x="T6" y="T7"/>
              </a:cxn>
              <a:cxn ang="0">
                <a:pos x="T8" y="T9"/>
              </a:cxn>
              <a:cxn ang="0">
                <a:pos x="T10" y="T11"/>
              </a:cxn>
            </a:cxnLst>
            <a:rect l="0" t="0" r="r" b="b"/>
            <a:pathLst>
              <a:path w="914" h="550">
                <a:moveTo>
                  <a:pt x="259" y="550"/>
                </a:moveTo>
                <a:lnTo>
                  <a:pt x="914" y="550"/>
                </a:lnTo>
                <a:lnTo>
                  <a:pt x="914" y="0"/>
                </a:lnTo>
                <a:lnTo>
                  <a:pt x="259" y="0"/>
                </a:lnTo>
                <a:lnTo>
                  <a:pt x="0" y="275"/>
                </a:lnTo>
                <a:lnTo>
                  <a:pt x="259" y="550"/>
                </a:lnTo>
                <a:close/>
              </a:path>
            </a:pathLst>
          </a:custGeom>
          <a:solidFill>
            <a:srgbClr val="3282B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a:spLocks/>
          </p:cNvSpPr>
          <p:nvPr userDrawn="1"/>
        </p:nvSpPr>
        <p:spPr bwMode="auto">
          <a:xfrm>
            <a:off x="10028238" y="5745163"/>
            <a:ext cx="2160588" cy="1008063"/>
          </a:xfrm>
          <a:custGeom>
            <a:avLst/>
            <a:gdLst>
              <a:gd name="T0" fmla="*/ 384 w 1361"/>
              <a:gd name="T1" fmla="*/ 635 h 635"/>
              <a:gd name="T2" fmla="*/ 1361 w 1361"/>
              <a:gd name="T3" fmla="*/ 635 h 635"/>
              <a:gd name="T4" fmla="*/ 1361 w 1361"/>
              <a:gd name="T5" fmla="*/ 0 h 635"/>
              <a:gd name="T6" fmla="*/ 384 w 1361"/>
              <a:gd name="T7" fmla="*/ 0 h 635"/>
              <a:gd name="T8" fmla="*/ 0 w 1361"/>
              <a:gd name="T9" fmla="*/ 410 h 635"/>
              <a:gd name="T10" fmla="*/ 384 w 1361"/>
              <a:gd name="T11" fmla="*/ 635 h 635"/>
            </a:gdLst>
            <a:ahLst/>
            <a:cxnLst>
              <a:cxn ang="0">
                <a:pos x="T0" y="T1"/>
              </a:cxn>
              <a:cxn ang="0">
                <a:pos x="T2" y="T3"/>
              </a:cxn>
              <a:cxn ang="0">
                <a:pos x="T4" y="T5"/>
              </a:cxn>
              <a:cxn ang="0">
                <a:pos x="T6" y="T7"/>
              </a:cxn>
              <a:cxn ang="0">
                <a:pos x="T8" y="T9"/>
              </a:cxn>
              <a:cxn ang="0">
                <a:pos x="T10" y="T11"/>
              </a:cxn>
            </a:cxnLst>
            <a:rect l="0" t="0" r="r" b="b"/>
            <a:pathLst>
              <a:path w="1361" h="635">
                <a:moveTo>
                  <a:pt x="384" y="635"/>
                </a:moveTo>
                <a:lnTo>
                  <a:pt x="1361" y="635"/>
                </a:lnTo>
                <a:lnTo>
                  <a:pt x="1361" y="0"/>
                </a:lnTo>
                <a:lnTo>
                  <a:pt x="384" y="0"/>
                </a:lnTo>
                <a:lnTo>
                  <a:pt x="0" y="410"/>
                </a:lnTo>
                <a:lnTo>
                  <a:pt x="384" y="635"/>
                </a:lnTo>
                <a:close/>
              </a:path>
            </a:pathLst>
          </a:custGeom>
          <a:solidFill>
            <a:srgbClr val="3282B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8"/>
          <p:cNvSpPr>
            <a:spLocks noChangeArrowheads="1"/>
          </p:cNvSpPr>
          <p:nvPr userDrawn="1"/>
        </p:nvSpPr>
        <p:spPr bwMode="auto">
          <a:xfrm>
            <a:off x="3175" y="6396039"/>
            <a:ext cx="10734675" cy="357188"/>
          </a:xfrm>
          <a:prstGeom prst="rect">
            <a:avLst/>
          </a:prstGeom>
          <a:solidFill>
            <a:srgbClr val="3282B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1" y="237909"/>
            <a:ext cx="4211799" cy="724247"/>
          </a:xfrm>
          <a:prstGeom prst="rect">
            <a:avLst/>
          </a:prstGeom>
        </p:spPr>
        <p:txBody>
          <a:bodyPr anchor="ctr"/>
          <a:lstStyle>
            <a:lvl1pPr marL="0" indent="0" algn="ctr">
              <a:buNone/>
              <a:defRPr sz="40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50890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956702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2116108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A"/>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4050393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p:cNvSpPr>
            <a:spLocks noGrp="1"/>
          </p:cNvSpPr>
          <p:nvPr>
            <p:ph type="dt" sz="half" idx="10"/>
          </p:nvPr>
        </p:nvSpPr>
        <p:spPr/>
        <p:txBody>
          <a:bodyPr/>
          <a:lstStyle/>
          <a:p>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2426316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A"/>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p:cNvSpPr>
            <a:spLocks noGrp="1"/>
          </p:cNvSpPr>
          <p:nvPr>
            <p:ph type="dt" sz="half" idx="10"/>
          </p:nvPr>
        </p:nvSpPr>
        <p:spPr/>
        <p:txBody>
          <a:bodyPr/>
          <a:lstStyle/>
          <a:p>
            <a:endParaRPr lang="es-PA"/>
          </a:p>
        </p:txBody>
      </p:sp>
      <p:sp>
        <p:nvSpPr>
          <p:cNvPr id="8" name="Marcador de pie de página 7"/>
          <p:cNvSpPr>
            <a:spLocks noGrp="1"/>
          </p:cNvSpPr>
          <p:nvPr>
            <p:ph type="ftr" sz="quarter" idx="11"/>
          </p:nvPr>
        </p:nvSpPr>
        <p:spPr/>
        <p:txBody>
          <a:bodyPr/>
          <a:lstStyle/>
          <a:p>
            <a:endParaRPr lang="es-PA"/>
          </a:p>
        </p:txBody>
      </p:sp>
      <p:sp>
        <p:nvSpPr>
          <p:cNvPr id="9" name="Marcador de número de diapositiva 8"/>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925618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fecha 2"/>
          <p:cNvSpPr>
            <a:spLocks noGrp="1"/>
          </p:cNvSpPr>
          <p:nvPr>
            <p:ph type="dt" sz="half" idx="10"/>
          </p:nvPr>
        </p:nvSpPr>
        <p:spPr/>
        <p:txBody>
          <a:bodyPr/>
          <a:lstStyle/>
          <a:p>
            <a:endParaRPr lang="es-PA"/>
          </a:p>
        </p:txBody>
      </p:sp>
      <p:sp>
        <p:nvSpPr>
          <p:cNvPr id="4" name="Marcador de pie de página 3"/>
          <p:cNvSpPr>
            <a:spLocks noGrp="1"/>
          </p:cNvSpPr>
          <p:nvPr>
            <p:ph type="ftr" sz="quarter" idx="11"/>
          </p:nvPr>
        </p:nvSpPr>
        <p:spPr/>
        <p:txBody>
          <a:bodyPr/>
          <a:lstStyle/>
          <a:p>
            <a:endParaRPr lang="es-PA"/>
          </a:p>
        </p:txBody>
      </p:sp>
      <p:sp>
        <p:nvSpPr>
          <p:cNvPr id="5" name="Marcador de número de diapositiva 4"/>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2537854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A"/>
          </a:p>
        </p:txBody>
      </p:sp>
      <p:sp>
        <p:nvSpPr>
          <p:cNvPr id="3" name="Marcador de pie de página 2"/>
          <p:cNvSpPr>
            <a:spLocks noGrp="1"/>
          </p:cNvSpPr>
          <p:nvPr>
            <p:ph type="ftr" sz="quarter" idx="11"/>
          </p:nvPr>
        </p:nvSpPr>
        <p:spPr/>
        <p:txBody>
          <a:bodyPr/>
          <a:lstStyle/>
          <a:p>
            <a:endParaRPr lang="es-PA"/>
          </a:p>
        </p:txBody>
      </p:sp>
      <p:sp>
        <p:nvSpPr>
          <p:cNvPr id="4" name="Marcador de número de diapositiva 3"/>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1552644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327839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54D3C-F2DB-46C8-B5A1-6BD40D2BE67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7EE3144-5B9D-4B5B-AC12-CFEB4501A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F5BB7FF-5320-46D0-B411-60CEC96A820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1B9F00D0-0B94-4D85-99EA-AB328C23D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8C3D411-FC39-4CD4-9F79-76E967B3DE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32F54B2-4479-4A2F-8362-248EF01D35C2}"/>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8" name="Marcador de pie de página 7">
            <a:extLst>
              <a:ext uri="{FF2B5EF4-FFF2-40B4-BE49-F238E27FC236}">
                <a16:creationId xmlns:a16="http://schemas.microsoft.com/office/drawing/2014/main" id="{CFE0155C-5A82-4023-AFE6-2DA22C2BD580}"/>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CE4B0FB8-F022-484F-8649-9CEBD7FB64ED}"/>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1128932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3010886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4055491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A"/>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63770F24-8F5B-4F70-9850-F0322AF1580F}" type="slidenum">
              <a:rPr lang="es-PA" smtClean="0"/>
              <a:t>‹Nº›</a:t>
            </a:fld>
            <a:endParaRPr lang="es-PA"/>
          </a:p>
        </p:txBody>
      </p:sp>
    </p:spTree>
    <p:extLst>
      <p:ext uri="{BB962C8B-B14F-4D97-AF65-F5344CB8AC3E}">
        <p14:creationId xmlns:p14="http://schemas.microsoft.com/office/powerpoint/2010/main" val="3932290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Contents slide layout">
    <p:spTree>
      <p:nvGrpSpPr>
        <p:cNvPr id="1" name=""/>
        <p:cNvGrpSpPr/>
        <p:nvPr/>
      </p:nvGrpSpPr>
      <p:grpSpPr>
        <a:xfrm>
          <a:off x="0" y="0"/>
          <a:ext cx="0" cy="0"/>
          <a:chOff x="0" y="0"/>
          <a:chExt cx="0" cy="0"/>
        </a:xfrm>
      </p:grpSpPr>
      <p:sp>
        <p:nvSpPr>
          <p:cNvPr id="6" name="Freeform 5"/>
          <p:cNvSpPr>
            <a:spLocks/>
          </p:cNvSpPr>
          <p:nvPr userDrawn="1"/>
        </p:nvSpPr>
        <p:spPr bwMode="auto">
          <a:xfrm>
            <a:off x="3175" y="107950"/>
            <a:ext cx="10734675" cy="873125"/>
          </a:xfrm>
          <a:custGeom>
            <a:avLst/>
            <a:gdLst>
              <a:gd name="T0" fmla="*/ 6762 w 6762"/>
              <a:gd name="T1" fmla="*/ 550 h 550"/>
              <a:gd name="T2" fmla="*/ 0 w 6762"/>
              <a:gd name="T3" fmla="*/ 550 h 550"/>
              <a:gd name="T4" fmla="*/ 0 w 6762"/>
              <a:gd name="T5" fmla="*/ 0 h 550"/>
              <a:gd name="T6" fmla="*/ 6762 w 6762"/>
              <a:gd name="T7" fmla="*/ 0 h 550"/>
              <a:gd name="T8" fmla="*/ 6503 w 6762"/>
              <a:gd name="T9" fmla="*/ 275 h 550"/>
              <a:gd name="T10" fmla="*/ 6762 w 6762"/>
              <a:gd name="T11" fmla="*/ 550 h 550"/>
            </a:gdLst>
            <a:ahLst/>
            <a:cxnLst>
              <a:cxn ang="0">
                <a:pos x="T0" y="T1"/>
              </a:cxn>
              <a:cxn ang="0">
                <a:pos x="T2" y="T3"/>
              </a:cxn>
              <a:cxn ang="0">
                <a:pos x="T4" y="T5"/>
              </a:cxn>
              <a:cxn ang="0">
                <a:pos x="T6" y="T7"/>
              </a:cxn>
              <a:cxn ang="0">
                <a:pos x="T8" y="T9"/>
              </a:cxn>
              <a:cxn ang="0">
                <a:pos x="T10" y="T11"/>
              </a:cxn>
            </a:cxnLst>
            <a:rect l="0" t="0" r="r" b="b"/>
            <a:pathLst>
              <a:path w="6762" h="550">
                <a:moveTo>
                  <a:pt x="6762" y="550"/>
                </a:moveTo>
                <a:lnTo>
                  <a:pt x="0" y="550"/>
                </a:lnTo>
                <a:lnTo>
                  <a:pt x="0" y="0"/>
                </a:lnTo>
                <a:lnTo>
                  <a:pt x="6762" y="0"/>
                </a:lnTo>
                <a:lnTo>
                  <a:pt x="6503" y="275"/>
                </a:lnTo>
                <a:lnTo>
                  <a:pt x="6762" y="550"/>
                </a:lnTo>
                <a:close/>
              </a:path>
            </a:pathLst>
          </a:custGeom>
          <a:solidFill>
            <a:srgbClr val="3282BE"/>
          </a:solidFill>
          <a:ln w="12700" cap="flat" cmpd="sng" algn="ctr">
            <a:noFill/>
            <a:prstDash val="solid"/>
            <a:miter lim="800000"/>
          </a:ln>
          <a:effectLst/>
        </p:spPr>
        <p:txBody>
          <a:bodyPr rtlCol="0" anchor="ctr"/>
          <a:lstStyle/>
          <a:p>
            <a:pPr algn="ctr"/>
            <a:endParaRPr lang="es-PE" kern="0">
              <a:solidFill>
                <a:prstClr val="white"/>
              </a:solidFill>
            </a:endParaRPr>
          </a:p>
        </p:txBody>
      </p:sp>
      <p:sp>
        <p:nvSpPr>
          <p:cNvPr id="7" name="Freeform 6"/>
          <p:cNvSpPr>
            <a:spLocks/>
          </p:cNvSpPr>
          <p:nvPr userDrawn="1"/>
        </p:nvSpPr>
        <p:spPr bwMode="auto">
          <a:xfrm>
            <a:off x="10737850" y="107950"/>
            <a:ext cx="1450975" cy="873125"/>
          </a:xfrm>
          <a:custGeom>
            <a:avLst/>
            <a:gdLst>
              <a:gd name="T0" fmla="*/ 259 w 914"/>
              <a:gd name="T1" fmla="*/ 550 h 550"/>
              <a:gd name="T2" fmla="*/ 914 w 914"/>
              <a:gd name="T3" fmla="*/ 550 h 550"/>
              <a:gd name="T4" fmla="*/ 914 w 914"/>
              <a:gd name="T5" fmla="*/ 0 h 550"/>
              <a:gd name="T6" fmla="*/ 259 w 914"/>
              <a:gd name="T7" fmla="*/ 0 h 550"/>
              <a:gd name="T8" fmla="*/ 0 w 914"/>
              <a:gd name="T9" fmla="*/ 275 h 550"/>
              <a:gd name="T10" fmla="*/ 259 w 914"/>
              <a:gd name="T11" fmla="*/ 550 h 550"/>
            </a:gdLst>
            <a:ahLst/>
            <a:cxnLst>
              <a:cxn ang="0">
                <a:pos x="T0" y="T1"/>
              </a:cxn>
              <a:cxn ang="0">
                <a:pos x="T2" y="T3"/>
              </a:cxn>
              <a:cxn ang="0">
                <a:pos x="T4" y="T5"/>
              </a:cxn>
              <a:cxn ang="0">
                <a:pos x="T6" y="T7"/>
              </a:cxn>
              <a:cxn ang="0">
                <a:pos x="T8" y="T9"/>
              </a:cxn>
              <a:cxn ang="0">
                <a:pos x="T10" y="T11"/>
              </a:cxn>
            </a:cxnLst>
            <a:rect l="0" t="0" r="r" b="b"/>
            <a:pathLst>
              <a:path w="914" h="550">
                <a:moveTo>
                  <a:pt x="259" y="550"/>
                </a:moveTo>
                <a:lnTo>
                  <a:pt x="914" y="550"/>
                </a:lnTo>
                <a:lnTo>
                  <a:pt x="914" y="0"/>
                </a:lnTo>
                <a:lnTo>
                  <a:pt x="259" y="0"/>
                </a:lnTo>
                <a:lnTo>
                  <a:pt x="0" y="275"/>
                </a:lnTo>
                <a:lnTo>
                  <a:pt x="259" y="550"/>
                </a:lnTo>
                <a:close/>
              </a:path>
            </a:pathLst>
          </a:custGeom>
          <a:solidFill>
            <a:srgbClr val="3282BE"/>
          </a:solidFill>
          <a:ln w="12700" cap="flat" cmpd="sng" algn="ctr">
            <a:noFill/>
            <a:prstDash val="solid"/>
            <a:miter lim="800000"/>
          </a:ln>
          <a:effectLst/>
        </p:spPr>
        <p:txBody>
          <a:bodyPr rtlCol="0" anchor="ctr"/>
          <a:lstStyle/>
          <a:p>
            <a:pPr algn="ctr"/>
            <a:endParaRPr lang="es-PE" kern="0">
              <a:solidFill>
                <a:prstClr val="white"/>
              </a:solidFill>
            </a:endParaRPr>
          </a:p>
        </p:txBody>
      </p:sp>
      <p:sp>
        <p:nvSpPr>
          <p:cNvPr id="8" name="Freeform 7"/>
          <p:cNvSpPr>
            <a:spLocks/>
          </p:cNvSpPr>
          <p:nvPr userDrawn="1"/>
        </p:nvSpPr>
        <p:spPr bwMode="auto">
          <a:xfrm>
            <a:off x="10028238" y="5745163"/>
            <a:ext cx="2160588" cy="1008063"/>
          </a:xfrm>
          <a:custGeom>
            <a:avLst/>
            <a:gdLst>
              <a:gd name="T0" fmla="*/ 384 w 1361"/>
              <a:gd name="T1" fmla="*/ 635 h 635"/>
              <a:gd name="T2" fmla="*/ 1361 w 1361"/>
              <a:gd name="T3" fmla="*/ 635 h 635"/>
              <a:gd name="T4" fmla="*/ 1361 w 1361"/>
              <a:gd name="T5" fmla="*/ 0 h 635"/>
              <a:gd name="T6" fmla="*/ 384 w 1361"/>
              <a:gd name="T7" fmla="*/ 0 h 635"/>
              <a:gd name="T8" fmla="*/ 0 w 1361"/>
              <a:gd name="T9" fmla="*/ 410 h 635"/>
              <a:gd name="T10" fmla="*/ 384 w 1361"/>
              <a:gd name="T11" fmla="*/ 635 h 635"/>
            </a:gdLst>
            <a:ahLst/>
            <a:cxnLst>
              <a:cxn ang="0">
                <a:pos x="T0" y="T1"/>
              </a:cxn>
              <a:cxn ang="0">
                <a:pos x="T2" y="T3"/>
              </a:cxn>
              <a:cxn ang="0">
                <a:pos x="T4" y="T5"/>
              </a:cxn>
              <a:cxn ang="0">
                <a:pos x="T6" y="T7"/>
              </a:cxn>
              <a:cxn ang="0">
                <a:pos x="T8" y="T9"/>
              </a:cxn>
              <a:cxn ang="0">
                <a:pos x="T10" y="T11"/>
              </a:cxn>
            </a:cxnLst>
            <a:rect l="0" t="0" r="r" b="b"/>
            <a:pathLst>
              <a:path w="1361" h="635">
                <a:moveTo>
                  <a:pt x="384" y="635"/>
                </a:moveTo>
                <a:lnTo>
                  <a:pt x="1361" y="635"/>
                </a:lnTo>
                <a:lnTo>
                  <a:pt x="1361" y="0"/>
                </a:lnTo>
                <a:lnTo>
                  <a:pt x="384" y="0"/>
                </a:lnTo>
                <a:lnTo>
                  <a:pt x="0" y="410"/>
                </a:lnTo>
                <a:lnTo>
                  <a:pt x="384" y="635"/>
                </a:lnTo>
                <a:close/>
              </a:path>
            </a:pathLst>
          </a:custGeom>
          <a:solidFill>
            <a:srgbClr val="3282BE"/>
          </a:solidFill>
          <a:ln w="12700" cap="flat" cmpd="sng" algn="ctr">
            <a:noFill/>
            <a:prstDash val="solid"/>
            <a:miter lim="800000"/>
          </a:ln>
          <a:effectLst/>
        </p:spPr>
        <p:txBody>
          <a:bodyPr rtlCol="0" anchor="ctr"/>
          <a:lstStyle/>
          <a:p>
            <a:pPr algn="ctr"/>
            <a:endParaRPr lang="es-PE" kern="0">
              <a:solidFill>
                <a:prstClr val="white"/>
              </a:solidFill>
            </a:endParaRPr>
          </a:p>
        </p:txBody>
      </p:sp>
      <p:sp>
        <p:nvSpPr>
          <p:cNvPr id="22" name="Rectangle 8"/>
          <p:cNvSpPr>
            <a:spLocks noChangeArrowheads="1"/>
          </p:cNvSpPr>
          <p:nvPr userDrawn="1"/>
        </p:nvSpPr>
        <p:spPr bwMode="auto">
          <a:xfrm>
            <a:off x="3175" y="6396039"/>
            <a:ext cx="10734675" cy="357188"/>
          </a:xfrm>
          <a:prstGeom prst="rect">
            <a:avLst/>
          </a:prstGeom>
          <a:solidFill>
            <a:srgbClr val="3282BE"/>
          </a:solidFill>
          <a:ln w="12700" cap="flat" cmpd="sng" algn="ctr">
            <a:noFill/>
            <a:prstDash val="solid"/>
            <a:miter lim="800000"/>
          </a:ln>
          <a:effectLst/>
        </p:spPr>
        <p:txBody>
          <a:bodyPr rtlCol="0" anchor="ctr"/>
          <a:lstStyle/>
          <a:p>
            <a:pPr algn="ctr"/>
            <a:endParaRPr lang="es-PE" kern="0">
              <a:solidFill>
                <a:prstClr val="white"/>
              </a:solidFill>
            </a:endParaRPr>
          </a:p>
        </p:txBody>
      </p:sp>
      <p:sp>
        <p:nvSpPr>
          <p:cNvPr id="21"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1" y="237909"/>
            <a:ext cx="4211799" cy="724247"/>
          </a:xfrm>
          <a:prstGeom prst="rect">
            <a:avLst/>
          </a:prstGeom>
        </p:spPr>
        <p:txBody>
          <a:bodyPr anchor="ctr"/>
          <a:lstStyle>
            <a:lvl1pPr marL="0" indent="0" algn="ctr">
              <a:buNone/>
              <a:defRPr sz="40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60037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8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55600" y="109728"/>
            <a:ext cx="9887712" cy="457200"/>
          </a:xfrm>
        </p:spPr>
        <p:txBody>
          <a:bodyPr lIns="0" rIns="0" anchor="b" anchorCtr="0"/>
          <a:lstStyle>
            <a:lvl1pPr>
              <a:defRPr sz="2400"/>
            </a:lvl1pPr>
          </a:lstStyle>
          <a:p>
            <a:r>
              <a:rPr lang="es-ES" dirty="0"/>
              <a:t>Haga clic para modificar el estilo de título del patrón</a:t>
            </a:r>
            <a:endParaRPr lang="es-PA"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A" dirty="0"/>
          </a:p>
        </p:txBody>
      </p:sp>
      <p:sp>
        <p:nvSpPr>
          <p:cNvPr id="8" name="Text Placeholder 6" descr="SubHeading"/>
          <p:cNvSpPr>
            <a:spLocks noGrp="1"/>
          </p:cNvSpPr>
          <p:nvPr>
            <p:ph type="body" sz="quarter" idx="12" hasCustomPrompt="1"/>
          </p:nvPr>
        </p:nvSpPr>
        <p:spPr>
          <a:xfrm>
            <a:off x="355600" y="603437"/>
            <a:ext cx="11582400" cy="288925"/>
          </a:xfrm>
        </p:spPr>
        <p:txBody>
          <a:bodyPr lIns="0" tIns="0" rIns="0" bIns="0" anchor="t" anchorCtr="0">
            <a:noAutofit/>
          </a:bodyPr>
          <a:lstStyle>
            <a:lvl1pPr marL="0" indent="0">
              <a:buFontTx/>
              <a:buNone/>
              <a:defRPr sz="1400" b="1">
                <a:solidFill>
                  <a:srgbClr val="7F7F7F"/>
                </a:solidFill>
              </a:defRPr>
            </a:lvl1pPr>
          </a:lstStyle>
          <a:p>
            <a:pPr lvl="0"/>
            <a:r>
              <a:rPr lang="en-US" dirty="0"/>
              <a:t>Sub Heading</a:t>
            </a:r>
            <a:endParaRPr lang="en-GB" dirty="0"/>
          </a:p>
        </p:txBody>
      </p:sp>
    </p:spTree>
    <p:extLst>
      <p:ext uri="{BB962C8B-B14F-4D97-AF65-F5344CB8AC3E}">
        <p14:creationId xmlns:p14="http://schemas.microsoft.com/office/powerpoint/2010/main" val="295855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C7CA0-77B7-43A5-BCF5-51E80D955DB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69AB3DC4-62A9-41E9-9E4B-10F18B0ECB9D}"/>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4" name="Marcador de pie de página 3">
            <a:extLst>
              <a:ext uri="{FF2B5EF4-FFF2-40B4-BE49-F238E27FC236}">
                <a16:creationId xmlns:a16="http://schemas.microsoft.com/office/drawing/2014/main" id="{1AA47499-7C58-4331-B0B1-A69FE5AB518A}"/>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F2618C63-5087-462D-BB4D-650CD7D1F834}"/>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23098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D7B8D95-D020-42FF-95A9-B84A1E1C2165}"/>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3" name="Marcador de pie de página 2">
            <a:extLst>
              <a:ext uri="{FF2B5EF4-FFF2-40B4-BE49-F238E27FC236}">
                <a16:creationId xmlns:a16="http://schemas.microsoft.com/office/drawing/2014/main" id="{3034782C-A9D4-4D8F-8BDF-2FB044EB0712}"/>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370F4592-4219-42D9-8246-4F20F4AE2A55}"/>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84927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036E6-8188-4298-A592-548F7CEF29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56BFDE9-9222-4023-9F05-20A2D7840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A129F996-6571-4556-87A8-3F7FC34D5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2BBB9F-A672-4634-8B84-BEF39895FE3B}"/>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6" name="Marcador de pie de página 5">
            <a:extLst>
              <a:ext uri="{FF2B5EF4-FFF2-40B4-BE49-F238E27FC236}">
                <a16:creationId xmlns:a16="http://schemas.microsoft.com/office/drawing/2014/main" id="{8E4E376A-CEAB-4D6C-A18E-CC7DD0B48BC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8F3E2AD5-58D7-4A22-BA49-E20B2693E01E}"/>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762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5B33E-2D26-4942-92F9-E48EF6491B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8B0E89B7-20FD-4EF4-A87D-5118B0E08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arcador de texto 3">
            <a:extLst>
              <a:ext uri="{FF2B5EF4-FFF2-40B4-BE49-F238E27FC236}">
                <a16:creationId xmlns:a16="http://schemas.microsoft.com/office/drawing/2014/main" id="{5F1129D1-8C7C-407C-9A77-77E4DC8EE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EE7195-E73D-4FB8-8AA7-01CC231230D0}"/>
              </a:ext>
            </a:extLst>
          </p:cNvPr>
          <p:cNvSpPr>
            <a:spLocks noGrp="1"/>
          </p:cNvSpPr>
          <p:nvPr>
            <p:ph type="dt" sz="half" idx="10"/>
          </p:nvPr>
        </p:nvSpPr>
        <p:spPr/>
        <p:txBody>
          <a:bodyPr/>
          <a:lstStyle/>
          <a:p>
            <a:fld id="{DCAAE5E8-F814-48BE-A241-9C804A5C8E4B}" type="datetimeFigureOut">
              <a:rPr lang="en-US" smtClean="0"/>
              <a:t>10/26/2021</a:t>
            </a:fld>
            <a:endParaRPr lang="en-US" dirty="0"/>
          </a:p>
        </p:txBody>
      </p:sp>
      <p:sp>
        <p:nvSpPr>
          <p:cNvPr id="6" name="Marcador de pie de página 5">
            <a:extLst>
              <a:ext uri="{FF2B5EF4-FFF2-40B4-BE49-F238E27FC236}">
                <a16:creationId xmlns:a16="http://schemas.microsoft.com/office/drawing/2014/main" id="{5D4234B4-36F4-46D9-8DAA-8EFB44AAB357}"/>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1FA06D2C-9FA4-4484-BCE1-B49A8647D78B}"/>
              </a:ext>
            </a:extLst>
          </p:cNvPr>
          <p:cNvSpPr>
            <a:spLocks noGrp="1"/>
          </p:cNvSpPr>
          <p:nvPr>
            <p:ph type="sldNum" sz="quarter" idx="12"/>
          </p:nvPr>
        </p:nvSpPr>
        <p:spPr/>
        <p:txBody>
          <a:bodyPr/>
          <a:lstStyle/>
          <a:p>
            <a:fld id="{5DDB6A9A-98E7-4F5B-9784-F2CE941931DB}" type="slidenum">
              <a:rPr lang="en-US" smtClean="0"/>
              <a:t>‹Nº›</a:t>
            </a:fld>
            <a:endParaRPr lang="en-US" dirty="0"/>
          </a:p>
        </p:txBody>
      </p:sp>
    </p:spTree>
    <p:extLst>
      <p:ext uri="{BB962C8B-B14F-4D97-AF65-F5344CB8AC3E}">
        <p14:creationId xmlns:p14="http://schemas.microsoft.com/office/powerpoint/2010/main" val="368581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B73E81-6587-460E-A8BC-0890DF2AF1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E9D1353-34EF-41CF-9609-01E4AE692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32D68393-6CEA-4DF6-BD5D-E2C70491F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AE5E8-F814-48BE-A241-9C804A5C8E4B}" type="datetimeFigureOut">
              <a:rPr lang="en-US" smtClean="0"/>
              <a:t>10/26/2021</a:t>
            </a:fld>
            <a:endParaRPr lang="en-US" dirty="0"/>
          </a:p>
        </p:txBody>
      </p:sp>
      <p:sp>
        <p:nvSpPr>
          <p:cNvPr id="5" name="Marcador de pie de página 4">
            <a:extLst>
              <a:ext uri="{FF2B5EF4-FFF2-40B4-BE49-F238E27FC236}">
                <a16:creationId xmlns:a16="http://schemas.microsoft.com/office/drawing/2014/main" id="{707A4520-CA91-42B0-8545-F5FC6F1AE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923773D2-0836-4B75-A207-2A7FEF5E3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6A9A-98E7-4F5B-9784-F2CE941931DB}" type="slidenum">
              <a:rPr lang="en-US" smtClean="0"/>
              <a:t>‹Nº›</a:t>
            </a:fld>
            <a:endParaRPr lang="en-US" dirty="0"/>
          </a:p>
        </p:txBody>
      </p:sp>
    </p:spTree>
    <p:extLst>
      <p:ext uri="{BB962C8B-B14F-4D97-AF65-F5344CB8AC3E}">
        <p14:creationId xmlns:p14="http://schemas.microsoft.com/office/powerpoint/2010/main" val="980233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6411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PA"/>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70F24-8F5B-4F70-9850-F0322AF1580F}" type="slidenum">
              <a:rPr lang="es-PA" smtClean="0"/>
              <a:t>‹Nº›</a:t>
            </a:fld>
            <a:endParaRPr lang="es-PA"/>
          </a:p>
        </p:txBody>
      </p:sp>
    </p:spTree>
    <p:extLst>
      <p:ext uri="{BB962C8B-B14F-4D97-AF65-F5344CB8AC3E}">
        <p14:creationId xmlns:p14="http://schemas.microsoft.com/office/powerpoint/2010/main" val="5884089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PA"/>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70F24-8F5B-4F70-9850-F0322AF1580F}" type="slidenum">
              <a:rPr lang="es-PA" smtClean="0"/>
              <a:t>‹Nº›</a:t>
            </a:fld>
            <a:endParaRPr lang="es-PA"/>
          </a:p>
        </p:txBody>
      </p:sp>
    </p:spTree>
    <p:extLst>
      <p:ext uri="{BB962C8B-B14F-4D97-AF65-F5344CB8AC3E}">
        <p14:creationId xmlns:p14="http://schemas.microsoft.com/office/powerpoint/2010/main" val="21541037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1.png"/><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ángulo 4"/>
          <p:cNvSpPr/>
          <p:nvPr/>
        </p:nvSpPr>
        <p:spPr bwMode="gray">
          <a:xfrm>
            <a:off x="0" y="6696382"/>
            <a:ext cx="12192000" cy="166337"/>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BF9E4877-CCB7-42E4-8F2C-EB4E47301E0E}"/>
              </a:ext>
            </a:extLst>
          </p:cNvPr>
          <p:cNvSpPr txBox="1"/>
          <p:nvPr/>
        </p:nvSpPr>
        <p:spPr>
          <a:xfrm>
            <a:off x="6204737" y="5202060"/>
            <a:ext cx="5222334" cy="792781"/>
          </a:xfrm>
          <a:prstGeom prst="rect">
            <a:avLst/>
          </a:prstGeom>
          <a:noFill/>
        </p:spPr>
        <p:txBody>
          <a:bodyPr wrap="square" rtlCol="0">
            <a:spAutoFit/>
          </a:bodyPr>
          <a:lstStyle/>
          <a:p>
            <a:pPr lvl="0" algn="ctr">
              <a:lnSpc>
                <a:spcPct val="150000"/>
              </a:lnSpc>
            </a:pPr>
            <a:r>
              <a:rPr lang="es-PA" sz="1600" b="1" dirty="0">
                <a:solidFill>
                  <a:srgbClr val="5B9BD5">
                    <a:lumMod val="50000"/>
                  </a:srgbClr>
                </a:solidFill>
                <a:latin typeface="Calibri Light" panose="020F0302020204030204"/>
              </a:rPr>
              <a:t>XIII FORO NACIONAL PARA LA COMPETITIVIDAD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ES" sz="1600" i="0"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rPr>
              <a:t>26 de </a:t>
            </a:r>
            <a:r>
              <a:rPr lang="es-ES" sz="1600" dirty="0">
                <a:solidFill>
                  <a:srgbClr val="5B9BD5">
                    <a:lumMod val="50000"/>
                  </a:srgbClr>
                </a:solidFill>
                <a:latin typeface="Calibri Light" panose="020F0302020204030204"/>
              </a:rPr>
              <a:t>o</a:t>
            </a:r>
            <a:r>
              <a:rPr kumimoji="0" lang="es-ES" sz="1600" i="0" u="none" strike="noStrike" kern="1200" cap="none" spc="0" normalizeH="0" baseline="0" noProof="0" dirty="0" err="1">
                <a:ln>
                  <a:noFill/>
                </a:ln>
                <a:solidFill>
                  <a:srgbClr val="5B9BD5">
                    <a:lumMod val="50000"/>
                  </a:srgbClr>
                </a:solidFill>
                <a:effectLst/>
                <a:uLnTx/>
                <a:uFillTx/>
                <a:latin typeface="Calibri Light" panose="020F0302020204030204"/>
                <a:ea typeface="+mn-ea"/>
                <a:cs typeface="+mn-cs"/>
              </a:rPr>
              <a:t>ctubre</a:t>
            </a:r>
            <a:r>
              <a:rPr kumimoji="0" lang="es-PA" sz="1600" i="0"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rPr>
              <a:t> 2021</a:t>
            </a:r>
          </a:p>
        </p:txBody>
      </p:sp>
      <p:sp>
        <p:nvSpPr>
          <p:cNvPr id="3" name="CuadroTexto 2">
            <a:extLst>
              <a:ext uri="{FF2B5EF4-FFF2-40B4-BE49-F238E27FC236}">
                <a16:creationId xmlns:a16="http://schemas.microsoft.com/office/drawing/2014/main" id="{C98D9E79-DBE2-4F33-8F61-EC7DDA029A5F}"/>
              </a:ext>
            </a:extLst>
          </p:cNvPr>
          <p:cNvSpPr txBox="1"/>
          <p:nvPr/>
        </p:nvSpPr>
        <p:spPr>
          <a:xfrm>
            <a:off x="5742957" y="977515"/>
            <a:ext cx="6433000" cy="1077218"/>
          </a:xfrm>
          <a:prstGeom prst="rect">
            <a:avLst/>
          </a:prstGeom>
          <a:noFill/>
        </p:spPr>
        <p:txBody>
          <a:bodyPr wrap="square" rtlCol="0">
            <a:spAutoFit/>
          </a:bodyPr>
          <a:lstStyle/>
          <a:p>
            <a:pPr lvl="0" algn="ctr"/>
            <a:r>
              <a:rPr lang="es-ES_tradnl" sz="3200" b="1" dirty="0" smtClean="0">
                <a:solidFill>
                  <a:srgbClr val="5B9BD5">
                    <a:lumMod val="50000"/>
                  </a:srgbClr>
                </a:solidFill>
                <a:latin typeface="Calibri Light" panose="020F0302020204030204"/>
                <a:ea typeface="Tahoma" panose="020B0604030504040204" pitchFamily="34" charset="0"/>
                <a:cs typeface="Tahoma" panose="020B0604030504040204" pitchFamily="34" charset="0"/>
              </a:rPr>
              <a:t>PRODUCTIVIDAD, COMPETITIVIDAD, CRECIMIENTO Y DESARROLLO</a:t>
            </a:r>
            <a:endParaRPr lang="es-PA" sz="2800" b="1" dirty="0">
              <a:solidFill>
                <a:srgbClr val="5B9BD5">
                  <a:lumMod val="50000"/>
                </a:srgbClr>
              </a:solidFill>
              <a:latin typeface="Calibri Light" panose="020F0302020204030204"/>
              <a:ea typeface="Tahoma" panose="020B0604030504040204" pitchFamily="34" charset="0"/>
              <a:cs typeface="Tahoma" panose="020B0604030504040204" pitchFamily="34" charset="0"/>
            </a:endParaRPr>
          </a:p>
        </p:txBody>
      </p:sp>
      <p:pic>
        <p:nvPicPr>
          <p:cNvPr id="20" name="Imagen 1">
            <a:extLst>
              <a:ext uri="{FF2B5EF4-FFF2-40B4-BE49-F238E27FC236}">
                <a16:creationId xmlns:a16="http://schemas.microsoft.com/office/drawing/2014/main" id="{AF2311DC-40C1-426B-9F1D-687176156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8142304" y="3429000"/>
            <a:ext cx="1634306" cy="10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3F45366F-B209-4050-B0E7-D62B1C907123}"/>
              </a:ext>
            </a:extLst>
          </p:cNvPr>
          <p:cNvPicPr>
            <a:picLocks noChangeAspect="1"/>
          </p:cNvPicPr>
          <p:nvPr/>
        </p:nvPicPr>
        <p:blipFill rotWithShape="1">
          <a:blip r:embed="rId4"/>
          <a:srcRect l="12117" r="1978"/>
          <a:stretch/>
        </p:blipFill>
        <p:spPr>
          <a:xfrm>
            <a:off x="-1973" y="-4583"/>
            <a:ext cx="5744930" cy="5405676"/>
          </a:xfrm>
          <a:prstGeom prst="rect">
            <a:avLst/>
          </a:prstGeom>
        </p:spPr>
      </p:pic>
      <p:sp>
        <p:nvSpPr>
          <p:cNvPr id="9" name="Título 1">
            <a:extLst>
              <a:ext uri="{FF2B5EF4-FFF2-40B4-BE49-F238E27FC236}">
                <a16:creationId xmlns:a16="http://schemas.microsoft.com/office/drawing/2014/main" id="{8B831D30-4F7D-4BFD-9174-A0607F5A4096}"/>
              </a:ext>
            </a:extLst>
          </p:cNvPr>
          <p:cNvSpPr txBox="1">
            <a:spLocks/>
          </p:cNvSpPr>
          <p:nvPr/>
        </p:nvSpPr>
        <p:spPr bwMode="gray">
          <a:xfrm>
            <a:off x="42202" y="5414403"/>
            <a:ext cx="5700755" cy="1171156"/>
          </a:xfrm>
          <a:prstGeom prst="rect">
            <a:avLst/>
          </a:prstGeom>
          <a:noFill/>
          <a:effec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PA"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S.E. Héctor E. Alexander H</a:t>
            </a:r>
            <a:r>
              <a:rPr kumimoji="0" lang="es-PA"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s-PA"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Ministro de Economía y Finanzas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s-PA"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República de Panamá</a:t>
            </a:r>
          </a:p>
        </p:txBody>
      </p:sp>
    </p:spTree>
    <p:extLst>
      <p:ext uri="{BB962C8B-B14F-4D97-AF65-F5344CB8AC3E}">
        <p14:creationId xmlns:p14="http://schemas.microsoft.com/office/powerpoint/2010/main" val="384530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34011" y="99588"/>
            <a:ext cx="12019877" cy="110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grpSp>
        <p:nvGrpSpPr>
          <p:cNvPr id="28" name="Group 27">
            <a:extLst>
              <a:ext uri="{FF2B5EF4-FFF2-40B4-BE49-F238E27FC236}">
                <a16:creationId xmlns:a16="http://schemas.microsoft.com/office/drawing/2014/main" id="{BDAE55E2-F517-4A98-908C-38FBDFCD0690}"/>
              </a:ext>
            </a:extLst>
          </p:cNvPr>
          <p:cNvGrpSpPr/>
          <p:nvPr/>
        </p:nvGrpSpPr>
        <p:grpSpPr>
          <a:xfrm>
            <a:off x="914937" y="2157054"/>
            <a:ext cx="3239091" cy="1462828"/>
            <a:chOff x="706428" y="2094277"/>
            <a:chExt cx="2592288" cy="1462828"/>
          </a:xfrm>
        </p:grpSpPr>
        <p:sp>
          <p:nvSpPr>
            <p:cNvPr id="29" name="TextBox 28">
              <a:extLst>
                <a:ext uri="{FF2B5EF4-FFF2-40B4-BE49-F238E27FC236}">
                  <a16:creationId xmlns:a16="http://schemas.microsoft.com/office/drawing/2014/main" id="{2A3B6FCA-D884-4A6D-A134-DBEA449BC6E1}"/>
                </a:ext>
              </a:extLst>
            </p:cNvPr>
            <p:cNvSpPr txBox="1"/>
            <p:nvPr/>
          </p:nvSpPr>
          <p:spPr>
            <a:xfrm>
              <a:off x="706428" y="2094277"/>
              <a:ext cx="2592288" cy="307777"/>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Content  Here</a:t>
              </a:r>
              <a:endParaRPr kumimoji="0" lang="ko-KR" altLang="en-US" sz="1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30" name="TextBox 29">
              <a:extLst>
                <a:ext uri="{FF2B5EF4-FFF2-40B4-BE49-F238E27FC236}">
                  <a16:creationId xmlns:a16="http://schemas.microsoft.com/office/drawing/2014/main" id="{4F9C0C45-2B21-418C-B51D-D3EA61B8FABC}"/>
                </a:ext>
              </a:extLst>
            </p:cNvPr>
            <p:cNvSpPr txBox="1"/>
            <p:nvPr/>
          </p:nvSpPr>
          <p:spPr>
            <a:xfrm>
              <a:off x="706430" y="2356776"/>
              <a:ext cx="2592286"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Get a modern PowerPoint  Presentation that is beautifully designed. hope and I believe that this Template will your Time, Money and Reputation. You can simply impress your audience and add a unique zing and appeal to your Presentations.</a:t>
              </a:r>
              <a:endParaRPr kumimoji="0" lang="ko-KR" altLang="en-US" sz="12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grpSp>
      <p:sp>
        <p:nvSpPr>
          <p:cNvPr id="4" name="Rectángulo 3"/>
          <p:cNvSpPr/>
          <p:nvPr/>
        </p:nvSpPr>
        <p:spPr>
          <a:xfrm>
            <a:off x="34011" y="6187440"/>
            <a:ext cx="11450515" cy="416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uadroTexto 10"/>
          <p:cNvSpPr txBox="1"/>
          <p:nvPr/>
        </p:nvSpPr>
        <p:spPr>
          <a:xfrm>
            <a:off x="138111" y="6215576"/>
            <a:ext cx="92144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100" b="0" i="0" u="sng"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lang="es-PA" sz="11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Ingreso y Ahorro Corriente incluyen ingreso de capital y donaciones.</a:t>
            </a:r>
          </a:p>
          <a:p>
            <a:pPr>
              <a:defRPr/>
            </a:pPr>
            <a:r>
              <a:rPr lang="es-PA" sz="1100" dirty="0">
                <a:solidFill>
                  <a:srgbClr val="002060"/>
                </a:solidFill>
                <a:latin typeface="Tahoma" panose="020B0604030504040204" pitchFamily="34" charset="0"/>
                <a:ea typeface="Tahoma" panose="020B0604030504040204" pitchFamily="34" charset="0"/>
                <a:cs typeface="Tahoma" panose="020B0604030504040204" pitchFamily="34" charset="0"/>
              </a:rPr>
              <a:t>Fuente: </a:t>
            </a:r>
            <a:r>
              <a:rPr lang="es-ES" sz="1100" dirty="0">
                <a:solidFill>
                  <a:srgbClr val="002060"/>
                </a:solidFill>
                <a:latin typeface="Tahoma" panose="020B0604030504040204" pitchFamily="34" charset="0"/>
                <a:ea typeface="Tahoma" panose="020B0604030504040204" pitchFamily="34" charset="0"/>
                <a:cs typeface="Tahoma" panose="020B0604030504040204" pitchFamily="34" charset="0"/>
              </a:rPr>
              <a:t> MEF</a:t>
            </a:r>
            <a:endParaRPr lang="es-PA"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CuadroTexto 11">
            <a:extLst>
              <a:ext uri="{FF2B5EF4-FFF2-40B4-BE49-F238E27FC236}">
                <a16:creationId xmlns:a16="http://schemas.microsoft.com/office/drawing/2014/main" id="{95AD0BFE-C205-4171-8121-685FEB105495}"/>
              </a:ext>
            </a:extLst>
          </p:cNvPr>
          <p:cNvSpPr txBox="1"/>
          <p:nvPr/>
        </p:nvSpPr>
        <p:spPr>
          <a:xfrm>
            <a:off x="109976" y="259163"/>
            <a:ext cx="10356386" cy="800219"/>
          </a:xfrm>
          <a:prstGeom prst="rect">
            <a:avLst/>
          </a:prstGeom>
          <a:noFill/>
        </p:spPr>
        <p:txBody>
          <a:bodyPr wrap="square" rtlCol="0">
            <a:spAutoFit/>
          </a:bodyPr>
          <a:lstStyle/>
          <a:p>
            <a:r>
              <a:rPr lang="es-MX" sz="2200" dirty="0">
                <a:solidFill>
                  <a:srgbClr val="002060"/>
                </a:solidFill>
                <a:latin typeface="+mj-lt"/>
                <a:ea typeface="Tahoma" panose="020B0604030504040204" pitchFamily="34" charset="0"/>
                <a:cs typeface="Tahoma" panose="020B0604030504040204" pitchFamily="34" charset="0"/>
              </a:rPr>
              <a:t>PRESUPUESTO 2022 RETOMA SENDA DE CONSOLIDACIÓN FISCAL EN EL MEDIANO PLAZO</a:t>
            </a:r>
            <a:endParaRPr lang="es-PA" sz="2200" dirty="0">
              <a:solidFill>
                <a:srgbClr val="002060"/>
              </a:solidFill>
            </a:endParaRPr>
          </a:p>
          <a:p>
            <a:r>
              <a:rPr lang="es-PA" altLang="ko-KR" sz="2400" b="1" dirty="0">
                <a:solidFill>
                  <a:srgbClr val="002060"/>
                </a:solidFill>
                <a:latin typeface="Calibri Light" panose="020F0302020204030204" pitchFamily="34" charset="0"/>
                <a:cs typeface="Calibri Light" panose="020F0302020204030204" pitchFamily="34" charset="0"/>
              </a:rPr>
              <a:t>INGRESOS Y GASTOS CORRIENTES DEL GOBIERNO CENTRAL (MILLONES DE BALBOAS)</a:t>
            </a:r>
            <a:endParaRPr lang="es-PA" sz="2400" b="1" dirty="0">
              <a:solidFill>
                <a:srgbClr val="002060"/>
              </a:solidFill>
              <a:latin typeface="Calibri Light" panose="020F0302020204030204" pitchFamily="34" charset="0"/>
              <a:cs typeface="Calibri Light" panose="020F0302020204030204" pitchFamily="34" charset="0"/>
            </a:endParaRPr>
          </a:p>
        </p:txBody>
      </p:sp>
      <p:pic>
        <p:nvPicPr>
          <p:cNvPr id="16" name="Imagen 1">
            <a:extLst>
              <a:ext uri="{FF2B5EF4-FFF2-40B4-BE49-F238E27FC236}">
                <a16:creationId xmlns:a16="http://schemas.microsoft.com/office/drawing/2014/main" id="{48BFFE60-62F7-4D42-8DFB-10BF3FA09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831212" y="192922"/>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a:extLst>
              <a:ext uri="{FF2B5EF4-FFF2-40B4-BE49-F238E27FC236}">
                <a16:creationId xmlns:a16="http://schemas.microsoft.com/office/drawing/2014/main" id="{2EEE34D3-627F-41E2-99C9-CF6F72AD34D9}"/>
              </a:ext>
            </a:extLst>
          </p:cNvPr>
          <p:cNvCxnSpPr/>
          <p:nvPr/>
        </p:nvCxnSpPr>
        <p:spPr>
          <a:xfrm>
            <a:off x="0" y="1199853"/>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Gráfico 14">
            <a:extLst>
              <a:ext uri="{FF2B5EF4-FFF2-40B4-BE49-F238E27FC236}">
                <a16:creationId xmlns:a16="http://schemas.microsoft.com/office/drawing/2014/main" id="{325E0F3E-884B-46AB-B28C-6A3446ECC001}"/>
              </a:ext>
            </a:extLst>
          </p:cNvPr>
          <p:cNvGraphicFramePr>
            <a:graphicFrameLocks/>
          </p:cNvGraphicFramePr>
          <p:nvPr>
            <p:extLst>
              <p:ext uri="{D42A27DB-BD31-4B8C-83A1-F6EECF244321}">
                <p14:modId xmlns:p14="http://schemas.microsoft.com/office/powerpoint/2010/main" val="600856294"/>
              </p:ext>
            </p:extLst>
          </p:nvPr>
        </p:nvGraphicFramePr>
        <p:xfrm>
          <a:off x="158591" y="1302549"/>
          <a:ext cx="11874817" cy="4243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2A8F33F8-CA35-4F69-B2D6-6FE0C8ED9474}"/>
              </a:ext>
            </a:extLst>
          </p:cNvPr>
          <p:cNvGraphicFramePr>
            <a:graphicFrameLocks noGrp="1"/>
          </p:cNvGraphicFramePr>
          <p:nvPr>
            <p:extLst>
              <p:ext uri="{D42A27DB-BD31-4B8C-83A1-F6EECF244321}">
                <p14:modId xmlns:p14="http://schemas.microsoft.com/office/powerpoint/2010/main" val="1123645954"/>
              </p:ext>
            </p:extLst>
          </p:nvPr>
        </p:nvGraphicFramePr>
        <p:xfrm>
          <a:off x="166247" y="5686217"/>
          <a:ext cx="11874820" cy="506519"/>
        </p:xfrm>
        <a:graphic>
          <a:graphicData uri="http://schemas.openxmlformats.org/drawingml/2006/table">
            <a:tbl>
              <a:tblPr/>
              <a:tblGrid>
                <a:gridCol w="1197449">
                  <a:extLst>
                    <a:ext uri="{9D8B030D-6E8A-4147-A177-3AD203B41FA5}">
                      <a16:colId xmlns:a16="http://schemas.microsoft.com/office/drawing/2014/main" val="2878008310"/>
                    </a:ext>
                  </a:extLst>
                </a:gridCol>
                <a:gridCol w="524771">
                  <a:extLst>
                    <a:ext uri="{9D8B030D-6E8A-4147-A177-3AD203B41FA5}">
                      <a16:colId xmlns:a16="http://schemas.microsoft.com/office/drawing/2014/main" val="3932008031"/>
                    </a:ext>
                  </a:extLst>
                </a:gridCol>
                <a:gridCol w="599090">
                  <a:extLst>
                    <a:ext uri="{9D8B030D-6E8A-4147-A177-3AD203B41FA5}">
                      <a16:colId xmlns:a16="http://schemas.microsoft.com/office/drawing/2014/main" val="2737279114"/>
                    </a:ext>
                  </a:extLst>
                </a:gridCol>
                <a:gridCol w="551793">
                  <a:extLst>
                    <a:ext uri="{9D8B030D-6E8A-4147-A177-3AD203B41FA5}">
                      <a16:colId xmlns:a16="http://schemas.microsoft.com/office/drawing/2014/main" val="3345866433"/>
                    </a:ext>
                  </a:extLst>
                </a:gridCol>
                <a:gridCol w="567558">
                  <a:extLst>
                    <a:ext uri="{9D8B030D-6E8A-4147-A177-3AD203B41FA5}">
                      <a16:colId xmlns:a16="http://schemas.microsoft.com/office/drawing/2014/main" val="3882401914"/>
                    </a:ext>
                  </a:extLst>
                </a:gridCol>
                <a:gridCol w="614856">
                  <a:extLst>
                    <a:ext uri="{9D8B030D-6E8A-4147-A177-3AD203B41FA5}">
                      <a16:colId xmlns:a16="http://schemas.microsoft.com/office/drawing/2014/main" val="1623859187"/>
                    </a:ext>
                  </a:extLst>
                </a:gridCol>
                <a:gridCol w="693682">
                  <a:extLst>
                    <a:ext uri="{9D8B030D-6E8A-4147-A177-3AD203B41FA5}">
                      <a16:colId xmlns:a16="http://schemas.microsoft.com/office/drawing/2014/main" val="226208085"/>
                    </a:ext>
                  </a:extLst>
                </a:gridCol>
                <a:gridCol w="662152">
                  <a:extLst>
                    <a:ext uri="{9D8B030D-6E8A-4147-A177-3AD203B41FA5}">
                      <a16:colId xmlns:a16="http://schemas.microsoft.com/office/drawing/2014/main" val="2043207193"/>
                    </a:ext>
                  </a:extLst>
                </a:gridCol>
                <a:gridCol w="551793">
                  <a:extLst>
                    <a:ext uri="{9D8B030D-6E8A-4147-A177-3AD203B41FA5}">
                      <a16:colId xmlns:a16="http://schemas.microsoft.com/office/drawing/2014/main" val="369691244"/>
                    </a:ext>
                  </a:extLst>
                </a:gridCol>
                <a:gridCol w="567559">
                  <a:extLst>
                    <a:ext uri="{9D8B030D-6E8A-4147-A177-3AD203B41FA5}">
                      <a16:colId xmlns:a16="http://schemas.microsoft.com/office/drawing/2014/main" val="4096601958"/>
                    </a:ext>
                  </a:extLst>
                </a:gridCol>
                <a:gridCol w="551793">
                  <a:extLst>
                    <a:ext uri="{9D8B030D-6E8A-4147-A177-3AD203B41FA5}">
                      <a16:colId xmlns:a16="http://schemas.microsoft.com/office/drawing/2014/main" val="1662808802"/>
                    </a:ext>
                  </a:extLst>
                </a:gridCol>
                <a:gridCol w="520262">
                  <a:extLst>
                    <a:ext uri="{9D8B030D-6E8A-4147-A177-3AD203B41FA5}">
                      <a16:colId xmlns:a16="http://schemas.microsoft.com/office/drawing/2014/main" val="1497440845"/>
                    </a:ext>
                  </a:extLst>
                </a:gridCol>
                <a:gridCol w="599090">
                  <a:extLst>
                    <a:ext uri="{9D8B030D-6E8A-4147-A177-3AD203B41FA5}">
                      <a16:colId xmlns:a16="http://schemas.microsoft.com/office/drawing/2014/main" val="881791082"/>
                    </a:ext>
                  </a:extLst>
                </a:gridCol>
                <a:gridCol w="583324">
                  <a:extLst>
                    <a:ext uri="{9D8B030D-6E8A-4147-A177-3AD203B41FA5}">
                      <a16:colId xmlns:a16="http://schemas.microsoft.com/office/drawing/2014/main" val="3096811547"/>
                    </a:ext>
                  </a:extLst>
                </a:gridCol>
                <a:gridCol w="504496">
                  <a:extLst>
                    <a:ext uri="{9D8B030D-6E8A-4147-A177-3AD203B41FA5}">
                      <a16:colId xmlns:a16="http://schemas.microsoft.com/office/drawing/2014/main" val="3601243145"/>
                    </a:ext>
                  </a:extLst>
                </a:gridCol>
                <a:gridCol w="504497">
                  <a:extLst>
                    <a:ext uri="{9D8B030D-6E8A-4147-A177-3AD203B41FA5}">
                      <a16:colId xmlns:a16="http://schemas.microsoft.com/office/drawing/2014/main" val="1808318378"/>
                    </a:ext>
                  </a:extLst>
                </a:gridCol>
                <a:gridCol w="488731">
                  <a:extLst>
                    <a:ext uri="{9D8B030D-6E8A-4147-A177-3AD203B41FA5}">
                      <a16:colId xmlns:a16="http://schemas.microsoft.com/office/drawing/2014/main" val="3465487361"/>
                    </a:ext>
                  </a:extLst>
                </a:gridCol>
                <a:gridCol w="457200">
                  <a:extLst>
                    <a:ext uri="{9D8B030D-6E8A-4147-A177-3AD203B41FA5}">
                      <a16:colId xmlns:a16="http://schemas.microsoft.com/office/drawing/2014/main" val="416597433"/>
                    </a:ext>
                  </a:extLst>
                </a:gridCol>
                <a:gridCol w="472965">
                  <a:extLst>
                    <a:ext uri="{9D8B030D-6E8A-4147-A177-3AD203B41FA5}">
                      <a16:colId xmlns:a16="http://schemas.microsoft.com/office/drawing/2014/main" val="3400375779"/>
                    </a:ext>
                  </a:extLst>
                </a:gridCol>
                <a:gridCol w="661759">
                  <a:extLst>
                    <a:ext uri="{9D8B030D-6E8A-4147-A177-3AD203B41FA5}">
                      <a16:colId xmlns:a16="http://schemas.microsoft.com/office/drawing/2014/main" val="975989292"/>
                    </a:ext>
                  </a:extLst>
                </a:gridCol>
              </a:tblGrid>
              <a:tr h="257675">
                <a:tc>
                  <a:txBody>
                    <a:bodyPr/>
                    <a:lstStyle/>
                    <a:p>
                      <a:pPr algn="ctr" fontAlgn="b"/>
                      <a:r>
                        <a:rPr lang="es-PA" sz="1100" b="1" i="0" u="none" strike="noStrike" dirty="0">
                          <a:solidFill>
                            <a:srgbClr val="003366"/>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PA"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827566846"/>
                  </a:ext>
                </a:extLst>
              </a:tr>
              <a:tr h="248844">
                <a:tc>
                  <a:txBody>
                    <a:bodyPr/>
                    <a:lstStyle/>
                    <a:p>
                      <a:pPr algn="l" fontAlgn="ctr"/>
                      <a:r>
                        <a:rPr lang="es-PA" sz="1100" b="0" i="0" u="none" strike="noStrike" dirty="0">
                          <a:solidFill>
                            <a:srgbClr val="003366"/>
                          </a:solidFill>
                          <a:effectLst/>
                          <a:latin typeface="Tahoma" panose="020B0604030504040204" pitchFamily="34" charset="0"/>
                          <a:ea typeface="Tahoma" panose="020B0604030504040204" pitchFamily="34" charset="0"/>
                          <a:cs typeface="Tahoma" panose="020B0604030504040204" pitchFamily="34" charset="0"/>
                        </a:rPr>
                        <a:t>Ahorro Corriente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-109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470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    1,036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    1,357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1,333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1,494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1,574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2,195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2,126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1,414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1,274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1,543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1,877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1,745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930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-1,365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PA" sz="11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-1,503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ES" sz="1400" b="1" i="0" u="none" strike="noStrike" dirty="0">
                          <a:solidFill>
                            <a:srgbClr val="003366"/>
                          </a:solidFill>
                          <a:effectLst/>
                          <a:latin typeface="Tahoma" panose="020B0604030504040204" pitchFamily="34" charset="0"/>
                          <a:ea typeface="Tahoma" panose="020B0604030504040204" pitchFamily="34" charset="0"/>
                          <a:cs typeface="Tahoma" panose="020B0604030504040204" pitchFamily="34" charset="0"/>
                        </a:rPr>
                        <a:t>1,050</a:t>
                      </a:r>
                      <a:endParaRPr lang="es-PA" sz="1400" b="1" i="0" u="none" strike="noStrike" dirty="0">
                        <a:solidFill>
                          <a:srgbClr val="003366"/>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7694308"/>
                  </a:ext>
                </a:extLst>
              </a:tr>
            </a:tbl>
          </a:graphicData>
        </a:graphic>
      </p:graphicFrame>
      <p:sp>
        <p:nvSpPr>
          <p:cNvPr id="21" name="Elipse 20">
            <a:extLst>
              <a:ext uri="{FF2B5EF4-FFF2-40B4-BE49-F238E27FC236}">
                <a16:creationId xmlns:a16="http://schemas.microsoft.com/office/drawing/2014/main" id="{32FEC100-A46F-4CC3-94A0-24095B8B960B}"/>
              </a:ext>
            </a:extLst>
          </p:cNvPr>
          <p:cNvSpPr/>
          <p:nvPr/>
        </p:nvSpPr>
        <p:spPr>
          <a:xfrm>
            <a:off x="11099409" y="1378634"/>
            <a:ext cx="933999" cy="1336431"/>
          </a:xfrm>
          <a:prstGeom prst="ellipse">
            <a:avLst/>
          </a:prstGeom>
          <a:noFill/>
          <a:ln w="2540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2" name="Rectángulo 4">
            <a:extLst>
              <a:ext uri="{FF2B5EF4-FFF2-40B4-BE49-F238E27FC236}">
                <a16:creationId xmlns:a16="http://schemas.microsoft.com/office/drawing/2014/main" id="{2D0BD782-7F4D-41E3-B9C7-92B0472E47B1}"/>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003366"/>
              </a:solidFill>
            </a:endParaRPr>
          </a:p>
        </p:txBody>
      </p:sp>
      <p:sp>
        <p:nvSpPr>
          <p:cNvPr id="23" name="Marcador de número de diapositiva 5">
            <a:extLst>
              <a:ext uri="{FF2B5EF4-FFF2-40B4-BE49-F238E27FC236}">
                <a16:creationId xmlns:a16="http://schemas.microsoft.com/office/drawing/2014/main" id="{2485E359-73F1-442F-828A-AFF766620189}"/>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PA" sz="120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844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ángulo 16"/>
          <p:cNvSpPr/>
          <p:nvPr/>
        </p:nvSpPr>
        <p:spPr>
          <a:xfrm>
            <a:off x="34011" y="99588"/>
            <a:ext cx="12019877" cy="110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Rectángulo redondeado 3"/>
          <p:cNvSpPr/>
          <p:nvPr/>
        </p:nvSpPr>
        <p:spPr>
          <a:xfrm>
            <a:off x="289795" y="6384697"/>
            <a:ext cx="11166823" cy="246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sz="1100" dirty="0">
                <a:solidFill>
                  <a:srgbClr val="002060"/>
                </a:solidFill>
                <a:latin typeface="Tahoma" panose="020B0604030504040204" pitchFamily="34" charset="0"/>
                <a:ea typeface="Tahoma" panose="020B0604030504040204" pitchFamily="34" charset="0"/>
                <a:cs typeface="Tahoma" panose="020B0604030504040204" pitchFamily="34" charset="0"/>
              </a:rPr>
              <a:t>Fuente: MEF</a:t>
            </a:r>
            <a:endParaRPr lang="es-PA"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679EB831-5AAF-4541-A285-621343BB940F}"/>
              </a:ext>
            </a:extLst>
          </p:cNvPr>
          <p:cNvSpPr txBox="1"/>
          <p:nvPr/>
        </p:nvSpPr>
        <p:spPr>
          <a:xfrm>
            <a:off x="71876" y="218224"/>
            <a:ext cx="10596124" cy="754053"/>
          </a:xfrm>
          <a:prstGeom prst="rect">
            <a:avLst/>
          </a:prstGeom>
          <a:noFill/>
        </p:spPr>
        <p:txBody>
          <a:bodyPr wrap="square" rtlCol="0">
            <a:spAutoFit/>
          </a:bodyPr>
          <a:lstStyle/>
          <a:p>
            <a:r>
              <a:rPr lang="es-MX" sz="2200" dirty="0">
                <a:solidFill>
                  <a:srgbClr val="002060"/>
                </a:solidFill>
                <a:latin typeface="+mj-lt"/>
                <a:ea typeface="Tahoma" panose="020B0604030504040204" pitchFamily="34" charset="0"/>
                <a:cs typeface="Tahoma" panose="020B0604030504040204" pitchFamily="34" charset="0"/>
              </a:rPr>
              <a:t>PRESUPUESTO 2022 RETOMA SENDA DE CONSOLIDACIÓN FISCAL EN EL MEDIANO PLAZO</a:t>
            </a:r>
            <a:endParaRPr lang="es-PA" sz="2200" dirty="0">
              <a:solidFill>
                <a:srgbClr val="002060"/>
              </a:solidFill>
            </a:endParaRPr>
          </a:p>
          <a:p>
            <a:pPr>
              <a:spcBef>
                <a:spcPts val="0"/>
              </a:spcBef>
            </a:pPr>
            <a:r>
              <a:rPr lang="es-PA" sz="2100" b="1" dirty="0">
                <a:solidFill>
                  <a:srgbClr val="002060"/>
                </a:solidFill>
                <a:latin typeface="Calibri Light" panose="020F0302020204030204" pitchFamily="34" charset="0"/>
                <a:cs typeface="Calibri Light" panose="020F0302020204030204" pitchFamily="34" charset="0"/>
              </a:rPr>
              <a:t>ESTRUCTURA DEL FINANCIAMIENTO DE INVERSIONES DEL GOBIERNO CENTRAL (EN PORCENTAJES)</a:t>
            </a:r>
          </a:p>
        </p:txBody>
      </p:sp>
      <p:pic>
        <p:nvPicPr>
          <p:cNvPr id="10" name="Imagen 1">
            <a:extLst>
              <a:ext uri="{FF2B5EF4-FFF2-40B4-BE49-F238E27FC236}">
                <a16:creationId xmlns:a16="http://schemas.microsoft.com/office/drawing/2014/main" id="{61D90959-9F6C-4025-BFF0-68962FF9DC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7"/>
          <a:stretch/>
        </p:blipFill>
        <p:spPr bwMode="auto">
          <a:xfrm>
            <a:off x="10887694" y="189496"/>
            <a:ext cx="1166194" cy="75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ector recto 10">
            <a:extLst>
              <a:ext uri="{FF2B5EF4-FFF2-40B4-BE49-F238E27FC236}">
                <a16:creationId xmlns:a16="http://schemas.microsoft.com/office/drawing/2014/main" id="{52C86C38-32E1-49EC-9F71-0D27CC6F9290}"/>
              </a:ext>
            </a:extLst>
          </p:cNvPr>
          <p:cNvCxnSpPr/>
          <p:nvPr/>
        </p:nvCxnSpPr>
        <p:spPr>
          <a:xfrm>
            <a:off x="0" y="1058545"/>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Gráfico 15">
            <a:extLst>
              <a:ext uri="{FF2B5EF4-FFF2-40B4-BE49-F238E27FC236}">
                <a16:creationId xmlns:a16="http://schemas.microsoft.com/office/drawing/2014/main" id="{EDCF225B-C7C5-4F2B-A4E2-184258DAA0D6}"/>
              </a:ext>
            </a:extLst>
          </p:cNvPr>
          <p:cNvGraphicFramePr>
            <a:graphicFrameLocks/>
          </p:cNvGraphicFramePr>
          <p:nvPr>
            <p:extLst>
              <p:ext uri="{D42A27DB-BD31-4B8C-83A1-F6EECF244321}">
                <p14:modId xmlns:p14="http://schemas.microsoft.com/office/powerpoint/2010/main" val="819508561"/>
              </p:ext>
            </p:extLst>
          </p:nvPr>
        </p:nvGraphicFramePr>
        <p:xfrm>
          <a:off x="71877" y="1262012"/>
          <a:ext cx="11961532" cy="4802173"/>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670D20FF-2744-4CF7-B326-230A89EF999A}"/>
              </a:ext>
            </a:extLst>
          </p:cNvPr>
          <p:cNvSpPr txBox="1"/>
          <p:nvPr/>
        </p:nvSpPr>
        <p:spPr>
          <a:xfrm>
            <a:off x="327738" y="6129648"/>
            <a:ext cx="11757682" cy="276999"/>
          </a:xfrm>
          <a:prstGeom prst="rect">
            <a:avLst/>
          </a:prstGeom>
          <a:noFill/>
        </p:spPr>
        <p:txBody>
          <a:bodyPr wrap="square">
            <a:spAutoFit/>
          </a:bodyPr>
          <a:lstStyle/>
          <a:p>
            <a:r>
              <a:rPr lang="es-ES" sz="1200" dirty="0">
                <a:solidFill>
                  <a:srgbClr val="003366"/>
                </a:solidFill>
                <a:latin typeface="Tahoma" panose="020B0604030504040204" pitchFamily="34" charset="0"/>
                <a:ea typeface="Tahoma" panose="020B0604030504040204" pitchFamily="34" charset="0"/>
                <a:cs typeface="Tahoma" panose="020B0604030504040204" pitchFamily="34" charset="0"/>
              </a:rPr>
              <a:t>Lo deseable es que entre 67% a 70% de las inversiones se financien con Ahorro Corriente y de 33% a 30% con Deuda</a:t>
            </a:r>
          </a:p>
        </p:txBody>
      </p:sp>
      <p:sp>
        <p:nvSpPr>
          <p:cNvPr id="18" name="Rectángulo 4">
            <a:extLst>
              <a:ext uri="{FF2B5EF4-FFF2-40B4-BE49-F238E27FC236}">
                <a16:creationId xmlns:a16="http://schemas.microsoft.com/office/drawing/2014/main" id="{91BCA80D-9623-43EF-8935-B4D3584791AB}"/>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003366"/>
              </a:solidFill>
            </a:endParaRPr>
          </a:p>
        </p:txBody>
      </p:sp>
      <p:sp>
        <p:nvSpPr>
          <p:cNvPr id="19" name="Marcador de número de diapositiva 5">
            <a:extLst>
              <a:ext uri="{FF2B5EF4-FFF2-40B4-BE49-F238E27FC236}">
                <a16:creationId xmlns:a16="http://schemas.microsoft.com/office/drawing/2014/main" id="{AF642F69-0403-415A-9DF3-FDF4C057FA0A}"/>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PA" sz="120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222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p:cNvSpPr/>
          <p:nvPr/>
        </p:nvSpPr>
        <p:spPr>
          <a:xfrm>
            <a:off x="34011" y="99588"/>
            <a:ext cx="12019877" cy="110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2" name="CuadroTexto 11">
            <a:extLst>
              <a:ext uri="{FF2B5EF4-FFF2-40B4-BE49-F238E27FC236}">
                <a16:creationId xmlns:a16="http://schemas.microsoft.com/office/drawing/2014/main" id="{95AD0BFE-C205-4171-8121-685FEB105495}"/>
              </a:ext>
            </a:extLst>
          </p:cNvPr>
          <p:cNvSpPr txBox="1"/>
          <p:nvPr/>
        </p:nvSpPr>
        <p:spPr>
          <a:xfrm>
            <a:off x="67771" y="213391"/>
            <a:ext cx="10412657" cy="892552"/>
          </a:xfrm>
          <a:prstGeom prst="rect">
            <a:avLst/>
          </a:prstGeom>
          <a:noFill/>
        </p:spPr>
        <p:txBody>
          <a:bodyPr wrap="square" rtlCol="0">
            <a:spAutoFit/>
          </a:bodyPr>
          <a:lstStyle/>
          <a:p>
            <a:pPr rtl="0">
              <a:buSzPts val="2400"/>
            </a:pPr>
            <a:r>
              <a:rPr lang="es-PA" sz="2600" i="0" u="none" strike="noStrike" kern="1200" baseline="0" dirty="0">
                <a:solidFill>
                  <a:srgbClr val="002060"/>
                </a:solidFill>
                <a:latin typeface="Calibri Light" panose="020F0302020204030204" pitchFamily="34" charset="0"/>
              </a:rPr>
              <a:t>UN MAYOR AHORRO </a:t>
            </a:r>
            <a:r>
              <a:rPr lang="es-PA" sz="2600" dirty="0">
                <a:solidFill>
                  <a:srgbClr val="002060"/>
                </a:solidFill>
                <a:latin typeface="Calibri Light" panose="020F0302020204030204" pitchFamily="34" charset="0"/>
              </a:rPr>
              <a:t>C</a:t>
            </a:r>
            <a:r>
              <a:rPr lang="es-PA" sz="2600" i="0" u="none" strike="noStrike" kern="1200" baseline="0" dirty="0">
                <a:solidFill>
                  <a:srgbClr val="002060"/>
                </a:solidFill>
                <a:latin typeface="Calibri Light" panose="020F0302020204030204" pitchFamily="34" charset="0"/>
              </a:rPr>
              <a:t>ORRIENTE PERMITIRÁ MÁS INVERSIONES PÚBLICAS </a:t>
            </a:r>
          </a:p>
          <a:p>
            <a:pPr rtl="0">
              <a:buSzPts val="2400"/>
            </a:pPr>
            <a:r>
              <a:rPr lang="es-PA" sz="2600" b="1" i="0" u="none" strike="noStrike" kern="1200" baseline="0" dirty="0">
                <a:solidFill>
                  <a:srgbClr val="002060"/>
                </a:solidFill>
                <a:latin typeface="Calibri Light" panose="020F0302020204030204" pitchFamily="34" charset="0"/>
              </a:rPr>
              <a:t>Y MEJORARÁ LA RELACIÓN DEUDA PUBLICA/PIB</a:t>
            </a:r>
            <a:endParaRPr lang="es-PA" sz="2600" b="1" dirty="0">
              <a:solidFill>
                <a:srgbClr val="002060"/>
              </a:solidFill>
              <a:latin typeface="Calibri Light" panose="020F0302020204030204" pitchFamily="34" charset="0"/>
              <a:cs typeface="Calibri Light" panose="020F0302020204030204" pitchFamily="34" charset="0"/>
            </a:endParaRPr>
          </a:p>
        </p:txBody>
      </p:sp>
      <p:pic>
        <p:nvPicPr>
          <p:cNvPr id="16" name="Imagen 1">
            <a:extLst>
              <a:ext uri="{FF2B5EF4-FFF2-40B4-BE49-F238E27FC236}">
                <a16:creationId xmlns:a16="http://schemas.microsoft.com/office/drawing/2014/main" id="{48BFFE60-62F7-4D42-8DFB-10BF3FA09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831212" y="192922"/>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a:extLst>
              <a:ext uri="{FF2B5EF4-FFF2-40B4-BE49-F238E27FC236}">
                <a16:creationId xmlns:a16="http://schemas.microsoft.com/office/drawing/2014/main" id="{2EEE34D3-627F-41E2-99C9-CF6F72AD34D9}"/>
              </a:ext>
            </a:extLst>
          </p:cNvPr>
          <p:cNvCxnSpPr/>
          <p:nvPr/>
        </p:nvCxnSpPr>
        <p:spPr>
          <a:xfrm>
            <a:off x="0" y="1199853"/>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Marcador de número de diapositiva 5">
            <a:extLst>
              <a:ext uri="{FF2B5EF4-FFF2-40B4-BE49-F238E27FC236}">
                <a16:creationId xmlns:a16="http://schemas.microsoft.com/office/drawing/2014/main" id="{D9CDDA4D-2F6C-447C-9930-93F1DCD9F440}"/>
              </a:ext>
            </a:extLst>
          </p:cNvPr>
          <p:cNvSpPr txBox="1">
            <a:spLocks/>
          </p:cNvSpPr>
          <p:nvPr/>
        </p:nvSpPr>
        <p:spPr>
          <a:xfrm>
            <a:off x="11405992" y="6434825"/>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PA" sz="1100" i="0" u="none" strike="noStrike" kern="1200" cap="none" spc="0" normalizeH="0" baseline="0" noProof="0" dirty="0">
              <a:ln>
                <a:noFill/>
              </a:ln>
              <a:solidFill>
                <a:schemeClr val="accent5">
                  <a:lumMod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Gráfico 8">
            <a:extLst>
              <a:ext uri="{FF2B5EF4-FFF2-40B4-BE49-F238E27FC236}">
                <a16:creationId xmlns:a16="http://schemas.microsoft.com/office/drawing/2014/main" id="{DF651303-8F07-473D-AAD8-87AA7C86FC66}"/>
              </a:ext>
            </a:extLst>
          </p:cNvPr>
          <p:cNvGraphicFramePr>
            <a:graphicFrameLocks/>
          </p:cNvGraphicFramePr>
          <p:nvPr>
            <p:extLst>
              <p:ext uri="{D42A27DB-BD31-4B8C-83A1-F6EECF244321}">
                <p14:modId xmlns:p14="http://schemas.microsoft.com/office/powerpoint/2010/main" val="2516634704"/>
              </p:ext>
            </p:extLst>
          </p:nvPr>
        </p:nvGraphicFramePr>
        <p:xfrm>
          <a:off x="6170802" y="1358126"/>
          <a:ext cx="5777357" cy="4040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4BF648E7-0A6F-4FE5-85AB-13239C9C2474}"/>
              </a:ext>
            </a:extLst>
          </p:cNvPr>
          <p:cNvGraphicFramePr>
            <a:graphicFrameLocks/>
          </p:cNvGraphicFramePr>
          <p:nvPr>
            <p:extLst>
              <p:ext uri="{D42A27DB-BD31-4B8C-83A1-F6EECF244321}">
                <p14:modId xmlns:p14="http://schemas.microsoft.com/office/powerpoint/2010/main" val="3987181538"/>
              </p:ext>
            </p:extLst>
          </p:nvPr>
        </p:nvGraphicFramePr>
        <p:xfrm>
          <a:off x="224970" y="1367500"/>
          <a:ext cx="5777357" cy="4042644"/>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202BA4EF-EC6A-4C7C-A11F-C3B43BD96384}"/>
              </a:ext>
            </a:extLst>
          </p:cNvPr>
          <p:cNvSpPr txBox="1"/>
          <p:nvPr/>
        </p:nvSpPr>
        <p:spPr>
          <a:xfrm>
            <a:off x="309378" y="5600311"/>
            <a:ext cx="3969657" cy="954107"/>
          </a:xfrm>
          <a:prstGeom prst="rect">
            <a:avLst/>
          </a:prstGeom>
          <a:solidFill>
            <a:srgbClr val="002060"/>
          </a:solidFill>
        </p:spPr>
        <p:txBody>
          <a:bodyPr wrap="square" rtlCol="0">
            <a:spAutoFit/>
          </a:bodyPr>
          <a:lstStyle/>
          <a:p>
            <a:r>
              <a:rPr lang="es-419" sz="1400" b="1" dirty="0">
                <a:solidFill>
                  <a:schemeClr val="bg1"/>
                </a:solidFill>
                <a:latin typeface="Tahoma" panose="020B0604030504040204" pitchFamily="34" charset="0"/>
                <a:ea typeface="Tahoma" panose="020B0604030504040204" pitchFamily="34" charset="0"/>
                <a:cs typeface="Tahoma" panose="020B0604030504040204" pitchFamily="34" charset="0"/>
              </a:rPr>
              <a:t>VARIACIÓN DE LA DEUDA PÚBLICA</a:t>
            </a:r>
          </a:p>
          <a:p>
            <a:endParaRPr lang="es-419" sz="7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s-419" sz="1400" b="1" dirty="0">
                <a:solidFill>
                  <a:schemeClr val="bg1"/>
                </a:solidFill>
                <a:latin typeface="Tahoma" panose="020B0604030504040204" pitchFamily="34" charset="0"/>
                <a:ea typeface="Tahoma" panose="020B0604030504040204" pitchFamily="34" charset="0"/>
                <a:cs typeface="Tahoma" panose="020B0604030504040204" pitchFamily="34" charset="0"/>
              </a:rPr>
              <a:t>De 2019 a 2021: 29%</a:t>
            </a:r>
          </a:p>
          <a:p>
            <a:endParaRPr lang="es-419" sz="7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s-419" sz="1400" b="1" dirty="0">
                <a:solidFill>
                  <a:schemeClr val="bg1"/>
                </a:solidFill>
                <a:latin typeface="Tahoma" panose="020B0604030504040204" pitchFamily="34" charset="0"/>
                <a:ea typeface="Tahoma" panose="020B0604030504040204" pitchFamily="34" charset="0"/>
                <a:cs typeface="Tahoma" panose="020B0604030504040204" pitchFamily="34" charset="0"/>
              </a:rPr>
              <a:t>2021 a 2024: 14%</a:t>
            </a:r>
            <a:endParaRPr lang="es-PA"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ángulo 4">
            <a:extLst>
              <a:ext uri="{FF2B5EF4-FFF2-40B4-BE49-F238E27FC236}">
                <a16:creationId xmlns:a16="http://schemas.microsoft.com/office/drawing/2014/main" id="{E5B07D5F-6F61-453F-B69D-E6497E7B7E4F}"/>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003366"/>
              </a:solidFill>
            </a:endParaRPr>
          </a:p>
        </p:txBody>
      </p:sp>
      <p:sp>
        <p:nvSpPr>
          <p:cNvPr id="15" name="Marcador de número de diapositiva 5">
            <a:extLst>
              <a:ext uri="{FF2B5EF4-FFF2-40B4-BE49-F238E27FC236}">
                <a16:creationId xmlns:a16="http://schemas.microsoft.com/office/drawing/2014/main" id="{1230E838-C2EA-4185-B1C4-FC84B3CD2F34}"/>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PA" sz="120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504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5EE9D9-6961-4692-9089-B6CE14FC2446}"/>
              </a:ext>
            </a:extLst>
          </p:cNvPr>
          <p:cNvSpPr>
            <a:spLocks noGrp="1"/>
          </p:cNvSpPr>
          <p:nvPr>
            <p:ph type="title"/>
          </p:nvPr>
        </p:nvSpPr>
        <p:spPr>
          <a:xfrm>
            <a:off x="199561" y="200472"/>
            <a:ext cx="10515600" cy="795539"/>
          </a:xfrm>
        </p:spPr>
        <p:txBody>
          <a:bodyPr>
            <a:noAutofit/>
          </a:bodyPr>
          <a:lstStyle/>
          <a:p>
            <a:r>
              <a:rPr lang="es-ES_tradnl" sz="3600" b="1" dirty="0" smtClean="0">
                <a:solidFill>
                  <a:srgbClr val="002060"/>
                </a:solidFill>
                <a:ea typeface="Times New Roman" panose="02020603050405020304" pitchFamily="18" charset="0"/>
              </a:rPr>
              <a:t>NUESTRO RETO SERÁ CERRAR BRECHAS</a:t>
            </a:r>
            <a:endParaRPr lang="en-US" sz="3600" b="1" dirty="0">
              <a:solidFill>
                <a:srgbClr val="002060"/>
              </a:solidFill>
            </a:endParaRPr>
          </a:p>
        </p:txBody>
      </p:sp>
      <p:sp>
        <p:nvSpPr>
          <p:cNvPr id="3" name="Marcador de contenido 2">
            <a:extLst>
              <a:ext uri="{FF2B5EF4-FFF2-40B4-BE49-F238E27FC236}">
                <a16:creationId xmlns:a16="http://schemas.microsoft.com/office/drawing/2014/main" id="{6E04397A-7F94-4421-8335-0495E79DBA66}"/>
              </a:ext>
            </a:extLst>
          </p:cNvPr>
          <p:cNvSpPr>
            <a:spLocks noGrp="1"/>
          </p:cNvSpPr>
          <p:nvPr>
            <p:ph idx="1"/>
          </p:nvPr>
        </p:nvSpPr>
        <p:spPr>
          <a:xfrm>
            <a:off x="199561" y="1359072"/>
            <a:ext cx="11610637" cy="4133336"/>
          </a:xfrm>
        </p:spPr>
        <p:txBody>
          <a:bodyPr>
            <a:normAutofit fontScale="92500" lnSpcReduction="20000"/>
          </a:bodyPr>
          <a:lstStyle/>
          <a:p>
            <a:pPr algn="just">
              <a:lnSpc>
                <a:spcPct val="110000"/>
              </a:lnSpc>
              <a:spcBef>
                <a:spcPts val="1200"/>
              </a:spcBef>
              <a:spcAft>
                <a:spcPts val="1200"/>
              </a:spcAft>
            </a:pP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La pandemia revivió  la necesidad de disminuir </a:t>
            </a:r>
            <a:r>
              <a:rPr lang="es-ES_tradnl" sz="20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las brechas en materia digital</a:t>
            </a: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1200"/>
              </a:spcBef>
              <a:spcAft>
                <a:spcPts val="1200"/>
              </a:spcAft>
            </a:pP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Mas allá de los costos económicos, sociales y humanos, la pandemia impacto favorablemente en materia </a:t>
            </a:r>
            <a:r>
              <a:rPr lang="es-ES_tradnl" sz="2000"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digital, </a:t>
            </a: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tanto en el sector privado como público.</a:t>
            </a:r>
            <a:endParaRPr lang="en-US" sz="20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1200"/>
              </a:spcBef>
              <a:spcAft>
                <a:spcPts val="1200"/>
              </a:spcAft>
            </a:pPr>
            <a:r>
              <a:rPr lang="es-ES_tradnl" sz="2000" dirty="0">
                <a:solidFill>
                  <a:srgbClr val="002060"/>
                </a:solidFill>
                <a:latin typeface="Tahoma" panose="020B0604030504040204" pitchFamily="34" charset="0"/>
                <a:ea typeface="Tahoma" panose="020B0604030504040204" pitchFamily="34" charset="0"/>
                <a:cs typeface="Tahoma" panose="020B0604030504040204" pitchFamily="34" charset="0"/>
              </a:rPr>
              <a:t>El </a:t>
            </a: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desafío consiste ahora en adoptar nuevas tecnologías y a la vez incluir a los sectores de menor ingreso mediante adecuadas políticas públicas. </a:t>
            </a:r>
            <a:endParaRPr lang="en-US" sz="20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1200"/>
              </a:spcBef>
              <a:spcAft>
                <a:spcPts val="1200"/>
              </a:spcAft>
            </a:pP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Esto demanda desarrollar un ecosistema que incluya a los diversos actores (diseñadores, programadores, consumidores, comunidad académica, emprendedores, usuarios entre otros).</a:t>
            </a:r>
          </a:p>
          <a:p>
            <a:pPr algn="just">
              <a:lnSpc>
                <a:spcPct val="110000"/>
              </a:lnSpc>
              <a:spcBef>
                <a:spcPts val="1200"/>
              </a:spcBef>
              <a:spcAft>
                <a:spcPts val="1200"/>
              </a:spcAft>
            </a:pPr>
            <a:r>
              <a:rPr lang="es-ES_tradnl" sz="2000" dirty="0">
                <a:solidFill>
                  <a:srgbClr val="002060"/>
                </a:solidFill>
                <a:latin typeface="Tahoma" panose="020B0604030504040204" pitchFamily="34" charset="0"/>
                <a:ea typeface="Tahoma" panose="020B0604030504040204" pitchFamily="34" charset="0"/>
                <a:cs typeface="Tahoma" panose="020B0604030504040204" pitchFamily="34" charset="0"/>
              </a:rPr>
              <a:t>Se necesita, así mismo, una adecuada </a:t>
            </a: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institucionalidad para fomentar </a:t>
            </a:r>
            <a:r>
              <a:rPr lang="es-ES_tradnl" sz="2000"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la investigación científica y aplicada, y </a:t>
            </a: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la </a:t>
            </a:r>
            <a:r>
              <a:rPr lang="es-ES_tradnl" sz="2000"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tecnologí</a:t>
            </a:r>
            <a:r>
              <a:rPr lang="es-ES_tradnl"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a e </a:t>
            </a:r>
            <a:r>
              <a:rPr lang="es-ES_tradnl" sz="2000"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innovación y además </a:t>
            </a:r>
            <a:r>
              <a:rPr lang="es-ES_tradnl" sz="2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qu</a:t>
            </a:r>
            <a:r>
              <a:rPr lang="es-ES_tradnl" sz="2000" dirty="0">
                <a:solidFill>
                  <a:srgbClr val="002060"/>
                </a:solidFill>
                <a:latin typeface="Tahoma" panose="020B0604030504040204" pitchFamily="34" charset="0"/>
                <a:ea typeface="Tahoma" panose="020B0604030504040204" pitchFamily="34" charset="0"/>
                <a:cs typeface="Tahoma" panose="020B0604030504040204" pitchFamily="34" charset="0"/>
              </a:rPr>
              <a:t>e </a:t>
            </a:r>
            <a:r>
              <a:rPr lang="es-ES_tradnl"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incluya </a:t>
            </a:r>
            <a:r>
              <a:rPr lang="es-ES_tradnl" sz="2000" dirty="0">
                <a:solidFill>
                  <a:srgbClr val="002060"/>
                </a:solidFill>
                <a:latin typeface="Tahoma" panose="020B0604030504040204" pitchFamily="34" charset="0"/>
                <a:ea typeface="Tahoma" panose="020B0604030504040204" pitchFamily="34" charset="0"/>
                <a:cs typeface="Tahoma" panose="020B0604030504040204" pitchFamily="34" charset="0"/>
              </a:rPr>
              <a:t>una creciente digitalización </a:t>
            </a:r>
            <a:r>
              <a:rPr lang="es-ES_tradnl"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en </a:t>
            </a:r>
            <a:r>
              <a:rPr lang="es-ES_tradnl" sz="2000" dirty="0">
                <a:solidFill>
                  <a:srgbClr val="002060"/>
                </a:solidFill>
                <a:latin typeface="Tahoma" panose="020B0604030504040204" pitchFamily="34" charset="0"/>
                <a:ea typeface="Tahoma" panose="020B0604030504040204" pitchFamily="34" charset="0"/>
                <a:cs typeface="Tahoma" panose="020B0604030504040204" pitchFamily="34" charset="0"/>
              </a:rPr>
              <a:t>las </a:t>
            </a:r>
            <a:r>
              <a:rPr lang="es-ES_tradnl" sz="2000" dirty="0" smtClean="0">
                <a:solidFill>
                  <a:srgbClr val="002060"/>
                </a:solidFill>
                <a:latin typeface="Tahoma" panose="020B0604030504040204" pitchFamily="34" charset="0"/>
                <a:ea typeface="Tahoma" panose="020B0604030504040204" pitchFamily="34" charset="0"/>
                <a:cs typeface="Tahoma" panose="020B0604030504040204" pitchFamily="34" charset="0"/>
              </a:rPr>
              <a:t>entidades </a:t>
            </a:r>
            <a:r>
              <a:rPr lang="es-ES_tradnl" sz="2000" dirty="0">
                <a:solidFill>
                  <a:srgbClr val="002060"/>
                </a:solidFill>
                <a:latin typeface="Tahoma" panose="020B0604030504040204" pitchFamily="34" charset="0"/>
                <a:ea typeface="Tahoma" panose="020B0604030504040204" pitchFamily="34" charset="0"/>
                <a:cs typeface="Tahoma" panose="020B0604030504040204" pitchFamily="34" charset="0"/>
              </a:rPr>
              <a:t>públicas. </a:t>
            </a:r>
            <a:endParaRPr lang="en-US" sz="20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4" name="Conector recto 3">
            <a:extLst>
              <a:ext uri="{FF2B5EF4-FFF2-40B4-BE49-F238E27FC236}">
                <a16:creationId xmlns:a16="http://schemas.microsoft.com/office/drawing/2014/main" id="{83318B06-4BA4-416A-B61D-FE57A1F176BD}"/>
              </a:ext>
            </a:extLst>
          </p:cNvPr>
          <p:cNvCxnSpPr/>
          <p:nvPr/>
        </p:nvCxnSpPr>
        <p:spPr>
          <a:xfrm>
            <a:off x="8372" y="1096872"/>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7"/>
          <a:stretch/>
        </p:blipFill>
        <p:spPr bwMode="auto">
          <a:xfrm>
            <a:off x="10872749" y="188441"/>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4">
            <a:extLst>
              <a:ext uri="{FF2B5EF4-FFF2-40B4-BE49-F238E27FC236}">
                <a16:creationId xmlns:a16="http://schemas.microsoft.com/office/drawing/2014/main" id="{5BFA5E9E-C668-413C-BFD6-F07B920DDAB1}"/>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003366"/>
              </a:solidFill>
            </a:endParaRPr>
          </a:p>
        </p:txBody>
      </p:sp>
      <p:sp>
        <p:nvSpPr>
          <p:cNvPr id="7" name="Marcador de número de diapositiva 5">
            <a:extLst>
              <a:ext uri="{FF2B5EF4-FFF2-40B4-BE49-F238E27FC236}">
                <a16:creationId xmlns:a16="http://schemas.microsoft.com/office/drawing/2014/main" id="{67B8C817-2C5C-426E-8C10-DB62DD8EB955}"/>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PA" sz="120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29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5EE9D9-6961-4692-9089-B6CE14FC2446}"/>
              </a:ext>
            </a:extLst>
          </p:cNvPr>
          <p:cNvSpPr>
            <a:spLocks noGrp="1"/>
          </p:cNvSpPr>
          <p:nvPr>
            <p:ph type="title"/>
          </p:nvPr>
        </p:nvSpPr>
        <p:spPr>
          <a:xfrm>
            <a:off x="199561" y="200472"/>
            <a:ext cx="10515600" cy="795539"/>
          </a:xfrm>
        </p:spPr>
        <p:txBody>
          <a:bodyPr>
            <a:noAutofit/>
          </a:bodyPr>
          <a:lstStyle/>
          <a:p>
            <a:r>
              <a:rPr lang="es-ES" sz="3200" b="1" dirty="0" smtClean="0">
                <a:solidFill>
                  <a:srgbClr val="002060"/>
                </a:solidFill>
                <a:ea typeface="Times New Roman" panose="02020603050405020304" pitchFamily="18" charset="0"/>
              </a:rPr>
              <a:t>LA </a:t>
            </a:r>
            <a:r>
              <a:rPr lang="es-ES" sz="3200" b="1" dirty="0">
                <a:solidFill>
                  <a:srgbClr val="002060"/>
                </a:solidFill>
                <a:ea typeface="Times New Roman" panose="02020603050405020304" pitchFamily="18" charset="0"/>
              </a:rPr>
              <a:t>DIGITALIZACIÓN DE PAGOS DE LOS IMPUESTOS</a:t>
            </a:r>
            <a:endParaRPr lang="en-US" sz="3200" b="1" dirty="0">
              <a:solidFill>
                <a:srgbClr val="002060"/>
              </a:solidFill>
            </a:endParaRPr>
          </a:p>
        </p:txBody>
      </p:sp>
      <p:sp>
        <p:nvSpPr>
          <p:cNvPr id="3" name="Marcador de contenido 2">
            <a:extLst>
              <a:ext uri="{FF2B5EF4-FFF2-40B4-BE49-F238E27FC236}">
                <a16:creationId xmlns:a16="http://schemas.microsoft.com/office/drawing/2014/main" id="{6E04397A-7F94-4421-8335-0495E79DBA66}"/>
              </a:ext>
            </a:extLst>
          </p:cNvPr>
          <p:cNvSpPr>
            <a:spLocks noGrp="1"/>
          </p:cNvSpPr>
          <p:nvPr>
            <p:ph idx="1"/>
          </p:nvPr>
        </p:nvSpPr>
        <p:spPr>
          <a:xfrm>
            <a:off x="199561" y="1422347"/>
            <a:ext cx="11494835" cy="4686361"/>
          </a:xfrm>
        </p:spPr>
        <p:txBody>
          <a:bodyPr>
            <a:normAutofit lnSpcReduction="10000"/>
          </a:bodyPr>
          <a:lstStyle/>
          <a:p>
            <a:pPr marL="430212" indent="-342900" algn="just">
              <a:lnSpc>
                <a:spcPct val="120000"/>
              </a:lnSpc>
              <a:spcBef>
                <a:spcPts val="1200"/>
              </a:spcBef>
              <a:spcAft>
                <a:spcPts val="1200"/>
              </a:spcAft>
              <a:buFont typeface="Tahoma" panose="020B0604030504040204" pitchFamily="34" charset="0"/>
              <a:buChar char="‧"/>
            </a:pPr>
            <a:r>
              <a:rPr lang="es-E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Estamos </a:t>
            </a:r>
            <a:r>
              <a:rPr lang="es-E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fortaleciendo la capacidad </a:t>
            </a:r>
            <a:r>
              <a:rPr lang="es-E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de </a:t>
            </a:r>
            <a:r>
              <a:rPr lang="es-E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generar más ingresos fiscales</a:t>
            </a:r>
            <a:r>
              <a:rPr lang="es-E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s-PA"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30212" indent="-342900" algn="just">
              <a:lnSpc>
                <a:spcPct val="120000"/>
              </a:lnSpc>
              <a:spcBef>
                <a:spcPts val="1200"/>
              </a:spcBef>
              <a:spcAft>
                <a:spcPts val="1200"/>
              </a:spcAft>
              <a:buFont typeface="Tahoma" panose="020B0604030504040204" pitchFamily="34" charset="0"/>
              <a:buChar char="‧"/>
            </a:pPr>
            <a:r>
              <a:rPr lang="es-PA"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DGI </a:t>
            </a:r>
            <a:r>
              <a:rPr lang="es-PA" sz="2400" dirty="0">
                <a:solidFill>
                  <a:srgbClr val="002060"/>
                </a:solidFill>
                <a:latin typeface="Tahoma" panose="020B0604030504040204" pitchFamily="34" charset="0"/>
                <a:ea typeface="Tahoma" panose="020B0604030504040204" pitchFamily="34" charset="0"/>
                <a:cs typeface="Tahoma" panose="020B0604030504040204" pitchFamily="34" charset="0"/>
              </a:rPr>
              <a:t>está ejecutando un proyecto que servirá para </a:t>
            </a:r>
            <a:r>
              <a:rPr lang="es-PA" sz="2400" b="1" dirty="0">
                <a:solidFill>
                  <a:srgbClr val="002060"/>
                </a:solidFill>
                <a:latin typeface="Tahoma" panose="020B0604030504040204" pitchFamily="34" charset="0"/>
                <a:ea typeface="Tahoma" panose="020B0604030504040204" pitchFamily="34" charset="0"/>
                <a:cs typeface="Tahoma" panose="020B0604030504040204" pitchFamily="34" charset="0"/>
              </a:rPr>
              <a:t>digitalizar </a:t>
            </a:r>
            <a:r>
              <a:rPr lang="es-PA"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la </a:t>
            </a:r>
            <a:r>
              <a:rPr lang="es-PA" sz="2400" b="1" dirty="0">
                <a:solidFill>
                  <a:srgbClr val="002060"/>
                </a:solidFill>
                <a:latin typeface="Tahoma" panose="020B0604030504040204" pitchFamily="34" charset="0"/>
                <a:ea typeface="Tahoma" panose="020B0604030504040204" pitchFamily="34" charset="0"/>
                <a:cs typeface="Tahoma" panose="020B0604030504040204" pitchFamily="34" charset="0"/>
              </a:rPr>
              <a:t>institución</a:t>
            </a:r>
            <a:r>
              <a:rPr lang="es-PA" sz="2400" dirty="0">
                <a:solidFill>
                  <a:srgbClr val="002060"/>
                </a:solidFill>
                <a:latin typeface="Tahoma" panose="020B0604030504040204" pitchFamily="34" charset="0"/>
                <a:ea typeface="Tahoma" panose="020B0604030504040204" pitchFamily="34" charset="0"/>
                <a:cs typeface="Tahoma" panose="020B0604030504040204" pitchFamily="34" charset="0"/>
              </a:rPr>
              <a:t>, permitiendo que </a:t>
            </a:r>
            <a:r>
              <a:rPr lang="es-PA" sz="2400" b="1" dirty="0">
                <a:solidFill>
                  <a:srgbClr val="002060"/>
                </a:solidFill>
                <a:latin typeface="Tahoma" panose="020B0604030504040204" pitchFamily="34" charset="0"/>
                <a:ea typeface="Tahoma" panose="020B0604030504040204" pitchFamily="34" charset="0"/>
                <a:cs typeface="Tahoma" panose="020B0604030504040204" pitchFamily="34" charset="0"/>
              </a:rPr>
              <a:t>la mayoría de los trámites se realicen en línea</a:t>
            </a:r>
            <a:r>
              <a:rPr lang="es-PA" sz="2400" dirty="0">
                <a:solidFill>
                  <a:srgbClr val="002060"/>
                </a:solidFill>
                <a:latin typeface="Tahoma" panose="020B0604030504040204" pitchFamily="34" charset="0"/>
                <a:ea typeface="Tahoma" panose="020B0604030504040204" pitchFamily="34" charset="0"/>
                <a:cs typeface="Tahoma" panose="020B0604030504040204" pitchFamily="34" charset="0"/>
              </a:rPr>
              <a:t>, mejorando la trazabilidad de los contribuyentes y fiscalizar de manera más clara la recaudación de impuestos. </a:t>
            </a:r>
          </a:p>
          <a:p>
            <a:pPr marL="430212" indent="-342900" algn="just">
              <a:lnSpc>
                <a:spcPct val="120000"/>
              </a:lnSpc>
              <a:spcBef>
                <a:spcPts val="1200"/>
              </a:spcBef>
              <a:spcAft>
                <a:spcPts val="1200"/>
              </a:spcAft>
              <a:buFont typeface="Tahoma" panose="020B0604030504040204" pitchFamily="34" charset="0"/>
              <a:buChar char="‧"/>
            </a:pPr>
            <a:r>
              <a:rPr lang="es-PA" sz="2400" dirty="0">
                <a:solidFill>
                  <a:srgbClr val="002060"/>
                </a:solidFill>
                <a:latin typeface="Tahoma" panose="020B0604030504040204" pitchFamily="34" charset="0"/>
                <a:ea typeface="Tahoma" panose="020B0604030504040204" pitchFamily="34" charset="0"/>
                <a:cs typeface="Tahoma" panose="020B0604030504040204" pitchFamily="34" charset="0"/>
              </a:rPr>
              <a:t>Permitirá </a:t>
            </a:r>
            <a:r>
              <a:rPr lang="es-PA" sz="2400" b="1" dirty="0">
                <a:solidFill>
                  <a:srgbClr val="002060"/>
                </a:solidFill>
                <a:latin typeface="Tahoma" panose="020B0604030504040204" pitchFamily="34" charset="0"/>
                <a:ea typeface="Tahoma" panose="020B0604030504040204" pitchFamily="34" charset="0"/>
                <a:cs typeface="Tahoma" panose="020B0604030504040204" pitchFamily="34" charset="0"/>
              </a:rPr>
              <a:t>reducir drásticamente el exceso de trámites (tramitología) </a:t>
            </a:r>
            <a:r>
              <a:rPr lang="es-PA" sz="2400" dirty="0">
                <a:solidFill>
                  <a:srgbClr val="002060"/>
                </a:solidFill>
                <a:latin typeface="Tahoma" panose="020B0604030504040204" pitchFamily="34" charset="0"/>
                <a:ea typeface="Tahoma" panose="020B0604030504040204" pitchFamily="34" charset="0"/>
                <a:cs typeface="Tahoma" panose="020B0604030504040204" pitchFamily="34" charset="0"/>
              </a:rPr>
              <a:t>que realizan los ciudadanos y empresas, y facilitara los trámites de pago de impuesto.  </a:t>
            </a:r>
          </a:p>
          <a:p>
            <a:pPr marL="430212" indent="-342900" algn="just">
              <a:lnSpc>
                <a:spcPct val="120000"/>
              </a:lnSpc>
              <a:spcBef>
                <a:spcPts val="1200"/>
              </a:spcBef>
              <a:spcAft>
                <a:spcPts val="1200"/>
              </a:spcAft>
              <a:buFont typeface="Tahoma" panose="020B0604030504040204" pitchFamily="34" charset="0"/>
              <a:buChar char="‧"/>
            </a:pPr>
            <a:r>
              <a:rPr lang="es-PA" sz="2400" dirty="0">
                <a:solidFill>
                  <a:srgbClr val="002060"/>
                </a:solidFill>
                <a:latin typeface="Tahoma" panose="020B0604030504040204" pitchFamily="34" charset="0"/>
                <a:ea typeface="Tahoma" panose="020B0604030504040204" pitchFamily="34" charset="0"/>
                <a:cs typeface="Tahoma" panose="020B0604030504040204" pitchFamily="34" charset="0"/>
              </a:rPr>
              <a:t>Hasta el 31 de agosto se han puesto </a:t>
            </a:r>
            <a:r>
              <a:rPr lang="es-PA" sz="2400" b="1" dirty="0">
                <a:solidFill>
                  <a:srgbClr val="002060"/>
                </a:solidFill>
                <a:latin typeface="Tahoma" panose="020B0604030504040204" pitchFamily="34" charset="0"/>
                <a:ea typeface="Tahoma" panose="020B0604030504040204" pitchFamily="34" charset="0"/>
                <a:cs typeface="Tahoma" panose="020B0604030504040204" pitchFamily="34" charset="0"/>
              </a:rPr>
              <a:t>136 trámites en línea</a:t>
            </a:r>
            <a:r>
              <a:rPr lang="es-PA"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Conector recto 3">
            <a:extLst>
              <a:ext uri="{FF2B5EF4-FFF2-40B4-BE49-F238E27FC236}">
                <a16:creationId xmlns:a16="http://schemas.microsoft.com/office/drawing/2014/main" id="{83318B06-4BA4-416A-B61D-FE57A1F176BD}"/>
              </a:ext>
            </a:extLst>
          </p:cNvPr>
          <p:cNvCxnSpPr/>
          <p:nvPr/>
        </p:nvCxnSpPr>
        <p:spPr>
          <a:xfrm>
            <a:off x="8372" y="1096872"/>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7"/>
          <a:stretch/>
        </p:blipFill>
        <p:spPr bwMode="auto">
          <a:xfrm>
            <a:off x="10872749" y="188441"/>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4">
            <a:extLst>
              <a:ext uri="{FF2B5EF4-FFF2-40B4-BE49-F238E27FC236}">
                <a16:creationId xmlns:a16="http://schemas.microsoft.com/office/drawing/2014/main" id="{9A6A9B2B-1A61-48C6-A475-E54B3BFE1788}"/>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003366"/>
              </a:solidFill>
            </a:endParaRPr>
          </a:p>
        </p:txBody>
      </p:sp>
      <p:sp>
        <p:nvSpPr>
          <p:cNvPr id="7" name="Marcador de número de diapositiva 5">
            <a:extLst>
              <a:ext uri="{FF2B5EF4-FFF2-40B4-BE49-F238E27FC236}">
                <a16:creationId xmlns:a16="http://schemas.microsoft.com/office/drawing/2014/main" id="{633ECCDF-E394-471B-AD42-5A771A78970D}"/>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PA" sz="120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587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17079-E2D1-4716-B589-98C7003F4AE3}"/>
              </a:ext>
            </a:extLst>
          </p:cNvPr>
          <p:cNvSpPr>
            <a:spLocks noGrp="1"/>
          </p:cNvSpPr>
          <p:nvPr>
            <p:ph type="title"/>
          </p:nvPr>
        </p:nvSpPr>
        <p:spPr>
          <a:xfrm>
            <a:off x="84036" y="259746"/>
            <a:ext cx="10515600" cy="834040"/>
          </a:xfrm>
        </p:spPr>
        <p:txBody>
          <a:bodyPr>
            <a:normAutofit/>
          </a:bodyPr>
          <a:lstStyle/>
          <a:p>
            <a:r>
              <a:rPr lang="es-ES_tradnl" sz="3200" b="1" dirty="0">
                <a:solidFill>
                  <a:srgbClr val="002060"/>
                </a:solidFill>
                <a:ea typeface="Calibri" panose="020F0502020204030204" pitchFamily="34" charset="0"/>
                <a:cs typeface="Times New Roman" panose="02020603050405020304" pitchFamily="18" charset="0"/>
              </a:rPr>
              <a:t>REFLEXIONES SOBRE LA </a:t>
            </a:r>
            <a:r>
              <a:rPr lang="es-ES_tradnl" sz="3200" b="1" dirty="0" smtClean="0">
                <a:solidFill>
                  <a:srgbClr val="002060"/>
                </a:solidFill>
                <a:ea typeface="Calibri" panose="020F0502020204030204" pitchFamily="34" charset="0"/>
                <a:cs typeface="Times New Roman" panose="02020603050405020304" pitchFamily="18" charset="0"/>
              </a:rPr>
              <a:t>PRODUCTIVIDAD Y COMPETITIVIDAD</a:t>
            </a:r>
            <a:endParaRPr lang="en-US" sz="3200" b="1" dirty="0">
              <a:solidFill>
                <a:srgbClr val="002060"/>
              </a:solidFill>
            </a:endParaRPr>
          </a:p>
        </p:txBody>
      </p:sp>
      <p:sp>
        <p:nvSpPr>
          <p:cNvPr id="3" name="Marcador de contenido 2">
            <a:extLst>
              <a:ext uri="{FF2B5EF4-FFF2-40B4-BE49-F238E27FC236}">
                <a16:creationId xmlns:a16="http://schemas.microsoft.com/office/drawing/2014/main" id="{BBEB61A8-A0D9-4B75-A5A4-9EFBB39CD9A5}"/>
              </a:ext>
            </a:extLst>
          </p:cNvPr>
          <p:cNvSpPr>
            <a:spLocks noGrp="1"/>
          </p:cNvSpPr>
          <p:nvPr>
            <p:ph idx="1"/>
          </p:nvPr>
        </p:nvSpPr>
        <p:spPr>
          <a:xfrm>
            <a:off x="286809" y="1547447"/>
            <a:ext cx="11586323" cy="4466630"/>
          </a:xfrm>
        </p:spPr>
        <p:txBody>
          <a:bodyPr>
            <a:normAutofit/>
          </a:bodyPr>
          <a:lstStyle/>
          <a:p>
            <a:pPr algn="just">
              <a:lnSpc>
                <a:spcPct val="120000"/>
              </a:lnSpc>
              <a:spcBef>
                <a:spcPts val="1200"/>
              </a:spcBef>
              <a:spcAft>
                <a:spcPts val="1200"/>
              </a:spcAft>
            </a:pPr>
            <a:r>
              <a:rPr lang="es-ES_tradnl"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Estimular la competitividad </a:t>
            </a:r>
            <a:r>
              <a:rPr lang="es-ES_tradnl"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exige la participación de muchos involucrados </a:t>
            </a:r>
            <a:r>
              <a:rPr lang="es-ES_tradnl"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y una colaboración armónica y continua entre el Estado y los actores no gubernamentales.  </a:t>
            </a:r>
            <a:endParaRPr lang="en-US"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r>
              <a:rPr lang="es-ES_tradnl"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Requiere de una instancia deliberativa y operativa, para lograr consensos e impulsar medidas de manera constante</a:t>
            </a:r>
            <a:r>
              <a:rPr lang="es-ES_tradnl"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sobre todo de cara a un entorno cambiante y dinámico como lo será el periodo pospandemia.</a:t>
            </a:r>
            <a:endParaRPr lang="en-US"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1200"/>
              </a:spcBef>
              <a:spcAft>
                <a:spcPts val="1200"/>
              </a:spcAft>
            </a:pPr>
            <a:r>
              <a:rPr lang="es-ES" sz="1800" b="1"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Todo </a:t>
            </a:r>
            <a:r>
              <a:rPr lang="es-ES"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ello debe contribuir a reforzar la institucionalidad </a:t>
            </a:r>
            <a:r>
              <a:rPr lang="es-ES"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del país, pilar básico para la competitividad y el desarrollo, y continuar pavimentando el camino para un país libre y próspero donde impere una mayor riqueza y bienestar.</a:t>
            </a:r>
            <a:endParaRPr lang="en-US"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20000"/>
              </a:lnSpc>
            </a:pP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Conector recto 3">
            <a:extLst>
              <a:ext uri="{FF2B5EF4-FFF2-40B4-BE49-F238E27FC236}">
                <a16:creationId xmlns:a16="http://schemas.microsoft.com/office/drawing/2014/main" id="{83318B06-4BA4-416A-B61D-FE57A1F176BD}"/>
              </a:ext>
            </a:extLst>
          </p:cNvPr>
          <p:cNvCxnSpPr/>
          <p:nvPr/>
        </p:nvCxnSpPr>
        <p:spPr>
          <a:xfrm>
            <a:off x="8372" y="1096872"/>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872749" y="188441"/>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4">
            <a:extLst>
              <a:ext uri="{FF2B5EF4-FFF2-40B4-BE49-F238E27FC236}">
                <a16:creationId xmlns:a16="http://schemas.microsoft.com/office/drawing/2014/main" id="{6D6AD054-699B-4051-93DD-72BBDE97C29C}"/>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003366"/>
              </a:solidFill>
            </a:endParaRPr>
          </a:p>
        </p:txBody>
      </p:sp>
      <p:sp>
        <p:nvSpPr>
          <p:cNvPr id="7" name="Marcador de número de diapositiva 5">
            <a:extLst>
              <a:ext uri="{FF2B5EF4-FFF2-40B4-BE49-F238E27FC236}">
                <a16:creationId xmlns:a16="http://schemas.microsoft.com/office/drawing/2014/main" id="{23C47CAB-C0D1-4AEB-BA88-1E4644D96411}"/>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PA" sz="120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288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17079-E2D1-4716-B589-98C7003F4AE3}"/>
              </a:ext>
            </a:extLst>
          </p:cNvPr>
          <p:cNvSpPr>
            <a:spLocks noGrp="1"/>
          </p:cNvSpPr>
          <p:nvPr>
            <p:ph type="title"/>
          </p:nvPr>
        </p:nvSpPr>
        <p:spPr>
          <a:xfrm>
            <a:off x="202933" y="272706"/>
            <a:ext cx="10515600" cy="780913"/>
          </a:xfrm>
        </p:spPr>
        <p:txBody>
          <a:bodyPr>
            <a:normAutofit/>
          </a:bodyPr>
          <a:lstStyle/>
          <a:p>
            <a:r>
              <a:rPr lang="es-ES_tradnl" sz="3200" b="1" dirty="0">
                <a:solidFill>
                  <a:srgbClr val="002060"/>
                </a:solidFill>
                <a:ea typeface="Calibri" panose="020F0502020204030204" pitchFamily="34" charset="0"/>
                <a:cs typeface="Times New Roman" panose="02020603050405020304" pitchFamily="18" charset="0"/>
              </a:rPr>
              <a:t>REFLEXIONES SOBRE LA </a:t>
            </a:r>
            <a:r>
              <a:rPr lang="es-ES_tradnl" sz="3200" b="1" dirty="0" smtClean="0">
                <a:solidFill>
                  <a:srgbClr val="002060"/>
                </a:solidFill>
                <a:ea typeface="Calibri" panose="020F0502020204030204" pitchFamily="34" charset="0"/>
                <a:cs typeface="Times New Roman" panose="02020603050405020304" pitchFamily="18" charset="0"/>
              </a:rPr>
              <a:t>PRODUCTIVIDAD Y COMPETITIVIDAD</a:t>
            </a:r>
            <a:endParaRPr lang="en-US" sz="3200" b="1" dirty="0">
              <a:solidFill>
                <a:srgbClr val="002060"/>
              </a:solidFill>
            </a:endParaRPr>
          </a:p>
        </p:txBody>
      </p:sp>
      <p:sp>
        <p:nvSpPr>
          <p:cNvPr id="3" name="Marcador de contenido 2">
            <a:extLst>
              <a:ext uri="{FF2B5EF4-FFF2-40B4-BE49-F238E27FC236}">
                <a16:creationId xmlns:a16="http://schemas.microsoft.com/office/drawing/2014/main" id="{BBEB61A8-A0D9-4B75-A5A4-9EFBB39CD9A5}"/>
              </a:ext>
            </a:extLst>
          </p:cNvPr>
          <p:cNvSpPr>
            <a:spLocks noGrp="1"/>
          </p:cNvSpPr>
          <p:nvPr>
            <p:ph idx="1"/>
          </p:nvPr>
        </p:nvSpPr>
        <p:spPr>
          <a:xfrm>
            <a:off x="199965" y="1400841"/>
            <a:ext cx="11701301" cy="4905185"/>
          </a:xfrm>
        </p:spPr>
        <p:txBody>
          <a:bodyPr>
            <a:noAutofit/>
          </a:bodyPr>
          <a:lstStyle/>
          <a:p>
            <a:pPr algn="just">
              <a:lnSpc>
                <a:spcPct val="107000"/>
              </a:lnSpc>
              <a:spcBef>
                <a:spcPts val="0"/>
              </a:spcBef>
              <a:spcAft>
                <a:spcPts val="2400"/>
              </a:spcAft>
            </a:pPr>
            <a:r>
              <a:rPr lang="es-PA"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Por el reducido tamaño del mercado, que impide lograr economías de escala, </a:t>
            </a:r>
            <a:r>
              <a:rPr lang="es-PA"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Panamá necesita profundizar su inserción en la economía global</a:t>
            </a:r>
            <a:r>
              <a:rPr lang="es-PA"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potenciando sus exportaciones de bienes y servicios y aumentando la atracción de inversión directa (nacional y extranjera).</a:t>
            </a:r>
          </a:p>
          <a:p>
            <a:pPr algn="just">
              <a:lnSpc>
                <a:spcPct val="107000"/>
              </a:lnSpc>
              <a:spcBef>
                <a:spcPts val="0"/>
              </a:spcBef>
              <a:spcAft>
                <a:spcPts val="2400"/>
              </a:spcAft>
            </a:pPr>
            <a:r>
              <a:rPr lang="es-PA"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Resulta primordial fomentar las ventajas comparativas del país mediante políticas de competitividad.  </a:t>
            </a:r>
          </a:p>
          <a:p>
            <a:pPr algn="just">
              <a:lnSpc>
                <a:spcPct val="107000"/>
              </a:lnSpc>
              <a:spcBef>
                <a:spcPts val="0"/>
              </a:spcBef>
              <a:spcAft>
                <a:spcPts val="2400"/>
              </a:spcAft>
            </a:pPr>
            <a:r>
              <a:rPr lang="es-PA"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Se requiere redoblar esfuerzos para </a:t>
            </a:r>
            <a:r>
              <a:rPr lang="es-PA"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preservar la buena reputación del país, saliendo </a:t>
            </a:r>
            <a:r>
              <a:rPr lang="es-PA" sz="1800" b="1" dirty="0" smtClean="0">
                <a:solidFill>
                  <a:srgbClr val="002060"/>
                </a:solidFill>
                <a:effectLst/>
                <a:latin typeface="Tahoma" panose="020B0604030504040204" pitchFamily="34" charset="0"/>
                <a:ea typeface="Tahoma" panose="020B0604030504040204" pitchFamily="34" charset="0"/>
                <a:cs typeface="Tahoma" panose="020B0604030504040204" pitchFamily="34" charset="0"/>
              </a:rPr>
              <a:t>de </a:t>
            </a:r>
            <a:r>
              <a:rPr lang="es-PA"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las diversas listas </a:t>
            </a:r>
            <a:r>
              <a:rPr lang="es-PA"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en las que nos han colocado un conjunto de organizaciones internacionales. </a:t>
            </a:r>
          </a:p>
          <a:p>
            <a:pPr algn="just">
              <a:lnSpc>
                <a:spcPct val="107000"/>
              </a:lnSpc>
              <a:spcBef>
                <a:spcPts val="0"/>
              </a:spcBef>
              <a:spcAft>
                <a:spcPts val="2400"/>
              </a:spcAft>
            </a:pPr>
            <a:r>
              <a:rPr lang="es-PA" sz="1800" b="1" dirty="0">
                <a:solidFill>
                  <a:srgbClr val="002060"/>
                </a:solidFill>
                <a:latin typeface="Tahoma" panose="020B0604030504040204" pitchFamily="34" charset="0"/>
                <a:ea typeface="Tahoma" panose="020B0604030504040204" pitchFamily="34" charset="0"/>
                <a:cs typeface="Tahoma" panose="020B0604030504040204" pitchFamily="34" charset="0"/>
              </a:rPr>
              <a:t>Panamá cuenta con sectores y actividades de alta competitividad y profunda inserción en los mercados globales, como el Canal de Panamá, Intermediación Financiera, Puertos, Transporte Aéreo, Comunicaciones y Sector Logístico, </a:t>
            </a:r>
            <a:r>
              <a:rPr lang="es-PA" sz="1800" dirty="0">
                <a:solidFill>
                  <a:srgbClr val="002060"/>
                </a:solidFill>
                <a:latin typeface="Tahoma" panose="020B0604030504040204" pitchFamily="34" charset="0"/>
                <a:ea typeface="Tahoma" panose="020B0604030504040204" pitchFamily="34" charset="0"/>
                <a:cs typeface="Tahoma" panose="020B0604030504040204" pitchFamily="34" charset="0"/>
              </a:rPr>
              <a:t>entre otros.  </a:t>
            </a:r>
          </a:p>
          <a:p>
            <a:pPr algn="just">
              <a:lnSpc>
                <a:spcPct val="107000"/>
              </a:lnSpc>
              <a:spcBef>
                <a:spcPts val="0"/>
              </a:spcBef>
              <a:spcAft>
                <a:spcPts val="2400"/>
              </a:spcAft>
            </a:pPr>
            <a:r>
              <a:rPr lang="es-ES"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 posible emular esta productividad y competitividad a otros sectores de la economía para lograr un crecimiento más integral.</a:t>
            </a:r>
            <a:endParaRPr lang="es-PA"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Conector recto 3">
            <a:extLst>
              <a:ext uri="{FF2B5EF4-FFF2-40B4-BE49-F238E27FC236}">
                <a16:creationId xmlns:a16="http://schemas.microsoft.com/office/drawing/2014/main" id="{83318B06-4BA4-416A-B61D-FE57A1F176BD}"/>
              </a:ext>
            </a:extLst>
          </p:cNvPr>
          <p:cNvCxnSpPr/>
          <p:nvPr/>
        </p:nvCxnSpPr>
        <p:spPr>
          <a:xfrm>
            <a:off x="8372" y="1096872"/>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7"/>
          <a:stretch/>
        </p:blipFill>
        <p:spPr bwMode="auto">
          <a:xfrm>
            <a:off x="10872749" y="188441"/>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4">
            <a:extLst>
              <a:ext uri="{FF2B5EF4-FFF2-40B4-BE49-F238E27FC236}">
                <a16:creationId xmlns:a16="http://schemas.microsoft.com/office/drawing/2014/main" id="{EB27BD0B-4119-42E6-A538-3823B9E62AE0}"/>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003366"/>
              </a:solidFill>
            </a:endParaRPr>
          </a:p>
        </p:txBody>
      </p:sp>
      <p:sp>
        <p:nvSpPr>
          <p:cNvPr id="7" name="Marcador de número de diapositiva 5">
            <a:extLst>
              <a:ext uri="{FF2B5EF4-FFF2-40B4-BE49-F238E27FC236}">
                <a16:creationId xmlns:a16="http://schemas.microsoft.com/office/drawing/2014/main" id="{F085CEE7-E4FC-49DC-9C20-E41B851DE4D5}"/>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PA" sz="120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559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17079-E2D1-4716-B589-98C7003F4AE3}"/>
              </a:ext>
            </a:extLst>
          </p:cNvPr>
          <p:cNvSpPr>
            <a:spLocks noGrp="1"/>
          </p:cNvSpPr>
          <p:nvPr>
            <p:ph type="title"/>
          </p:nvPr>
        </p:nvSpPr>
        <p:spPr>
          <a:xfrm>
            <a:off x="84036" y="259746"/>
            <a:ext cx="10515600" cy="834040"/>
          </a:xfrm>
        </p:spPr>
        <p:txBody>
          <a:bodyPr>
            <a:normAutofit/>
          </a:bodyPr>
          <a:lstStyle/>
          <a:p>
            <a:r>
              <a:rPr lang="es-ES_tradnl" sz="3200" b="1" dirty="0">
                <a:solidFill>
                  <a:srgbClr val="002060"/>
                </a:solidFill>
                <a:ea typeface="Calibri" panose="020F0502020204030204" pitchFamily="34" charset="0"/>
                <a:cs typeface="Times New Roman" panose="02020603050405020304" pitchFamily="18" charset="0"/>
              </a:rPr>
              <a:t>REFLEXIONES SOBRE LA </a:t>
            </a:r>
            <a:r>
              <a:rPr lang="es-ES_tradnl" sz="3200" b="1" dirty="0" smtClean="0">
                <a:solidFill>
                  <a:srgbClr val="002060"/>
                </a:solidFill>
                <a:ea typeface="Calibri" panose="020F0502020204030204" pitchFamily="34" charset="0"/>
                <a:cs typeface="Times New Roman" panose="02020603050405020304" pitchFamily="18" charset="0"/>
              </a:rPr>
              <a:t>PRODUCTIVIDAD Y COMPETITIVIDAD</a:t>
            </a:r>
            <a:endParaRPr lang="en-US" sz="3200" b="1" dirty="0">
              <a:solidFill>
                <a:srgbClr val="002060"/>
              </a:solidFill>
            </a:endParaRPr>
          </a:p>
        </p:txBody>
      </p:sp>
      <p:sp>
        <p:nvSpPr>
          <p:cNvPr id="3" name="Marcador de contenido 2">
            <a:extLst>
              <a:ext uri="{FF2B5EF4-FFF2-40B4-BE49-F238E27FC236}">
                <a16:creationId xmlns:a16="http://schemas.microsoft.com/office/drawing/2014/main" id="{BBEB61A8-A0D9-4B75-A5A4-9EFBB39CD9A5}"/>
              </a:ext>
            </a:extLst>
          </p:cNvPr>
          <p:cNvSpPr>
            <a:spLocks noGrp="1"/>
          </p:cNvSpPr>
          <p:nvPr>
            <p:ph idx="1"/>
          </p:nvPr>
        </p:nvSpPr>
        <p:spPr>
          <a:xfrm>
            <a:off x="311210" y="1993761"/>
            <a:ext cx="11586323" cy="2382296"/>
          </a:xfrm>
        </p:spPr>
        <p:txBody>
          <a:bodyPr>
            <a:noAutofit/>
          </a:bodyPr>
          <a:lstStyle/>
          <a:p>
            <a:pPr marL="0" indent="0" algn="just">
              <a:lnSpc>
                <a:spcPct val="120000"/>
              </a:lnSpc>
              <a:spcBef>
                <a:spcPts val="1200"/>
              </a:spcBef>
              <a:spcAft>
                <a:spcPts val="1200"/>
              </a:spcAft>
              <a:buNone/>
            </a:pPr>
            <a:r>
              <a:rPr lang="es-ES"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EL MEF SEGUIRÁ COLABORANDO EN LA APLICACIÓN DE LOS ACUERDOS APROBADOS EN LAS MESAS DE TRABAJO QUE SON PARTE DE ESTE FORO Y ESTAREMOS COORDINANDO CON EL EJECUTIVO PARA QUE TENGAN CORTESÍA DE SALA EN EL CONSEJO DE GABINETE PARA QUE PUEDAN PRESENTAR LOS PRINCIPALES APORTES Y RECOMENDACIONES.</a:t>
            </a:r>
            <a:endParaRPr lang="en-US" sz="2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Conector recto 3">
            <a:extLst>
              <a:ext uri="{FF2B5EF4-FFF2-40B4-BE49-F238E27FC236}">
                <a16:creationId xmlns:a16="http://schemas.microsoft.com/office/drawing/2014/main" id="{83318B06-4BA4-416A-B61D-FE57A1F176BD}"/>
              </a:ext>
            </a:extLst>
          </p:cNvPr>
          <p:cNvCxnSpPr/>
          <p:nvPr/>
        </p:nvCxnSpPr>
        <p:spPr>
          <a:xfrm>
            <a:off x="8372" y="1096872"/>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872749" y="188441"/>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4">
            <a:extLst>
              <a:ext uri="{FF2B5EF4-FFF2-40B4-BE49-F238E27FC236}">
                <a16:creationId xmlns:a16="http://schemas.microsoft.com/office/drawing/2014/main" id="{6D6AD054-699B-4051-93DD-72BBDE97C29C}"/>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003366"/>
              </a:solidFill>
              <a:effectLst/>
              <a:uLnTx/>
              <a:uFillTx/>
              <a:latin typeface="Calibri" panose="020F0502020204030204"/>
              <a:ea typeface="+mn-ea"/>
              <a:cs typeface="+mn-cs"/>
            </a:endParaRPr>
          </a:p>
        </p:txBody>
      </p:sp>
      <p:sp>
        <p:nvSpPr>
          <p:cNvPr id="7" name="Marcador de número de diapositiva 5">
            <a:extLst>
              <a:ext uri="{FF2B5EF4-FFF2-40B4-BE49-F238E27FC236}">
                <a16:creationId xmlns:a16="http://schemas.microsoft.com/office/drawing/2014/main" id="{23C47CAB-C0D1-4AEB-BA88-1E4644D96411}"/>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b="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PA" sz="1200" b="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632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p:cNvSpPr/>
          <p:nvPr/>
        </p:nvSpPr>
        <p:spPr bwMode="gray">
          <a:xfrm>
            <a:off x="1524000" y="6726239"/>
            <a:ext cx="9144000" cy="7143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26"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ángulo 4"/>
          <p:cNvSpPr/>
          <p:nvPr/>
        </p:nvSpPr>
        <p:spPr bwMode="gray">
          <a:xfrm>
            <a:off x="0" y="6696382"/>
            <a:ext cx="12192000" cy="166337"/>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ítulo 1"/>
          <p:cNvSpPr txBox="1">
            <a:spLocks/>
          </p:cNvSpPr>
          <p:nvPr/>
        </p:nvSpPr>
        <p:spPr bwMode="gray">
          <a:xfrm>
            <a:off x="47749" y="5213895"/>
            <a:ext cx="7076060" cy="1171156"/>
          </a:xfrm>
          <a:prstGeom prst="rect">
            <a:avLst/>
          </a:prstGeom>
          <a:noFill/>
          <a:effec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PA" sz="2800" b="1" i="0" u="none" strike="noStrike" kern="1200" cap="none" spc="0" normalizeH="0" baseline="0" noProof="0" dirty="0">
                <a:ln>
                  <a:noFill/>
                </a:ln>
                <a:solidFill>
                  <a:srgbClr val="003366"/>
                </a:solidFill>
                <a:effectLst/>
                <a:uLnTx/>
                <a:uFillTx/>
                <a:latin typeface="Century Gothic" panose="020B0502020202020204" pitchFamily="34" charset="0"/>
                <a:ea typeface="+mj-ea"/>
                <a:cs typeface="+mj-cs"/>
              </a:rPr>
              <a:t>S.E. Héctor E. Alexander H</a:t>
            </a:r>
            <a:r>
              <a:rPr kumimoji="0" lang="es-PA" sz="3200" b="1" i="0" u="none" strike="noStrike" kern="1200" cap="none" spc="0" normalizeH="0" baseline="0" noProof="0" dirty="0">
                <a:ln>
                  <a:noFill/>
                </a:ln>
                <a:solidFill>
                  <a:srgbClr val="003366"/>
                </a:solidFill>
                <a:effectLst/>
                <a:uLnTx/>
                <a:uFillTx/>
                <a:latin typeface="Century Gothic" panose="020B0502020202020204" pitchFamily="34" charset="0"/>
                <a:ea typeface="+mj-ea"/>
                <a:cs typeface="+mj-cs"/>
              </a:rPr>
              <a: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s-PA" sz="1800" b="0" i="0" u="none" strike="noStrike" kern="1200" cap="none" spc="0" normalizeH="0" baseline="0" noProof="0" dirty="0">
                <a:ln>
                  <a:noFill/>
                </a:ln>
                <a:solidFill>
                  <a:srgbClr val="003366"/>
                </a:solidFill>
                <a:effectLst/>
                <a:uLnTx/>
                <a:uFillTx/>
                <a:latin typeface="Century Gothic" panose="020B0502020202020204" pitchFamily="34" charset="0"/>
                <a:ea typeface="+mj-ea"/>
                <a:cs typeface="+mj-cs"/>
              </a:rPr>
              <a:t>Ministro de Economía y Finanzas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s-PA" sz="1800" b="0" i="0" u="none" strike="noStrike" kern="1200" cap="none" spc="0" normalizeH="0" baseline="0" noProof="0" dirty="0">
                <a:ln>
                  <a:noFill/>
                </a:ln>
                <a:solidFill>
                  <a:srgbClr val="003366"/>
                </a:solidFill>
                <a:effectLst/>
                <a:uLnTx/>
                <a:uFillTx/>
                <a:latin typeface="Century Gothic" panose="020B0502020202020204" pitchFamily="34" charset="0"/>
                <a:ea typeface="+mj-ea"/>
                <a:cs typeface="+mj-cs"/>
              </a:rPr>
              <a:t>República de Panamá</a:t>
            </a:r>
            <a:endParaRPr kumimoji="0" lang="es-PA" sz="1800" b="1" i="0" u="none" strike="noStrike" kern="1200" cap="none" spc="0" normalizeH="0" baseline="0" noProof="0" dirty="0">
              <a:ln>
                <a:noFill/>
              </a:ln>
              <a:solidFill>
                <a:srgbClr val="003366"/>
              </a:solidFill>
              <a:effectLst/>
              <a:uLnTx/>
              <a:uFillTx/>
              <a:latin typeface="Century Gothic" panose="020B0502020202020204" pitchFamily="34" charset="0"/>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s-PA" sz="2800" b="0" i="0" u="none" strike="noStrike" kern="1200" cap="none" spc="0" normalizeH="0" baseline="0" noProof="0" dirty="0">
              <a:ln>
                <a:noFill/>
              </a:ln>
              <a:solidFill>
                <a:srgbClr val="003366"/>
              </a:solidFill>
              <a:effectLst/>
              <a:uLnTx/>
              <a:uFillTx/>
              <a:latin typeface="Century Gothic" panose="020B0502020202020204" pitchFamily="34" charset="0"/>
              <a:ea typeface="+mj-ea"/>
              <a:cs typeface="+mj-cs"/>
            </a:endParaRPr>
          </a:p>
        </p:txBody>
      </p:sp>
      <p:sp>
        <p:nvSpPr>
          <p:cNvPr id="12" name="Rectángulo 11">
            <a:extLst>
              <a:ext uri="{FF2B5EF4-FFF2-40B4-BE49-F238E27FC236}">
                <a16:creationId xmlns:a16="http://schemas.microsoft.com/office/drawing/2014/main" id="{33E0848B-4786-4B51-9512-EB3979F11DBD}"/>
              </a:ext>
            </a:extLst>
          </p:cNvPr>
          <p:cNvSpPr/>
          <p:nvPr/>
        </p:nvSpPr>
        <p:spPr>
          <a:xfrm>
            <a:off x="7301131" y="2231196"/>
            <a:ext cx="4614203" cy="553998"/>
          </a:xfrm>
          <a:prstGeom prst="rect">
            <a:avLst/>
          </a:prstGeom>
          <a:noFill/>
        </p:spPr>
        <p:txBody>
          <a:bodyPr wrap="square" lIns="0" tIns="0" rIns="0" bIns="0" rtlCol="0" anchor="b"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A" sz="3600" b="1" i="0" u="none" strike="noStrike" kern="1200" cap="none" spc="0" normalizeH="0" baseline="0" noProof="0" dirty="0">
                <a:ln>
                  <a:noFill/>
                </a:ln>
                <a:solidFill>
                  <a:srgbClr val="002060"/>
                </a:solidFill>
                <a:effectLst/>
                <a:uLnTx/>
                <a:uFillTx/>
                <a:latin typeface="Calibri Light" panose="020F0302020204030204"/>
                <a:ea typeface="+mn-ea"/>
                <a:cs typeface="+mn-cs"/>
              </a:rPr>
              <a:t>MUCHAS GRACIAS</a:t>
            </a:r>
          </a:p>
        </p:txBody>
      </p:sp>
      <p:pic>
        <p:nvPicPr>
          <p:cNvPr id="1026" name="Imagen 1">
            <a:extLst>
              <a:ext uri="{FF2B5EF4-FFF2-40B4-BE49-F238E27FC236}">
                <a16:creationId xmlns:a16="http://schemas.microsoft.com/office/drawing/2014/main" id="{A026AC1E-A7A4-4C8B-9B9D-FD0712AF6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8643468" y="3687662"/>
            <a:ext cx="1929528" cy="105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arcador de número de diapositiva 5"/>
          <p:cNvSpPr txBox="1">
            <a:spLocks/>
          </p:cNvSpPr>
          <p:nvPr/>
        </p:nvSpPr>
        <p:spPr>
          <a:xfrm>
            <a:off x="9350325" y="6397977"/>
            <a:ext cx="2743200"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400" b="0" i="0" u="none" strike="noStrike" kern="1200" cap="none" spc="0" normalizeH="0" baseline="0" noProof="0" smtClean="0">
                <a:ln>
                  <a:noFill/>
                </a:ln>
                <a:solidFill>
                  <a:srgbClr val="003366"/>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PA" sz="1400" b="0" i="0" u="none" strike="noStrike" kern="1200" cap="none" spc="0" normalizeH="0" baseline="0" noProof="0" dirty="0">
              <a:ln>
                <a:noFill/>
              </a:ln>
              <a:solidFill>
                <a:srgbClr val="003366"/>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7996FBCB-296A-4885-BC52-858E013988AF}"/>
              </a:ext>
            </a:extLst>
          </p:cNvPr>
          <p:cNvPicPr>
            <a:picLocks noChangeAspect="1"/>
          </p:cNvPicPr>
          <p:nvPr/>
        </p:nvPicPr>
        <p:blipFill>
          <a:blip r:embed="rId4"/>
          <a:stretch>
            <a:fillRect/>
          </a:stretch>
        </p:blipFill>
        <p:spPr>
          <a:xfrm>
            <a:off x="0" y="-15295"/>
            <a:ext cx="7123809" cy="5171429"/>
          </a:xfrm>
          <a:prstGeom prst="rect">
            <a:avLst/>
          </a:prstGeom>
        </p:spPr>
      </p:pic>
    </p:spTree>
    <p:extLst>
      <p:ext uri="{BB962C8B-B14F-4D97-AF65-F5344CB8AC3E}">
        <p14:creationId xmlns:p14="http://schemas.microsoft.com/office/powerpoint/2010/main" val="4333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EDEAA1-35CF-4D66-BD07-8256E6996004}"/>
              </a:ext>
            </a:extLst>
          </p:cNvPr>
          <p:cNvSpPr txBox="1"/>
          <p:nvPr/>
        </p:nvSpPr>
        <p:spPr>
          <a:xfrm>
            <a:off x="146502" y="2252171"/>
            <a:ext cx="4277143" cy="2616101"/>
          </a:xfrm>
          <a:prstGeom prst="rect">
            <a:avLst/>
          </a:prstGeom>
          <a:noFill/>
        </p:spPr>
        <p:txBody>
          <a:bodyPr wrap="square" rtlCol="0">
            <a:spAutoFit/>
          </a:bodyPr>
          <a:lstStyle/>
          <a:p>
            <a:pPr algn="just">
              <a:spcBef>
                <a:spcPts val="1200"/>
              </a:spcBef>
              <a:spcAft>
                <a:spcPts val="1200"/>
              </a:spcAft>
            </a:pPr>
            <a:r>
              <a:rPr lang="es-MX" sz="1600" dirty="0">
                <a:solidFill>
                  <a:srgbClr val="002060"/>
                </a:solidFill>
                <a:effectLst/>
                <a:latin typeface="Tahoma" panose="020B0604030504040204" pitchFamily="34" charset="0"/>
                <a:ea typeface="Tahoma" panose="020B0604030504040204" pitchFamily="34" charset="0"/>
                <a:cs typeface="Tahoma" panose="020B0604030504040204" pitchFamily="34" charset="0"/>
              </a:rPr>
              <a:t>Un estudio reciente del FMI</a:t>
            </a:r>
            <a:r>
              <a:rPr lang="es-MX" sz="1600" dirty="0">
                <a:solidFill>
                  <a:srgbClr val="002060"/>
                </a:solidFill>
                <a:latin typeface="Tahoma" panose="020B0604030504040204" pitchFamily="34" charset="0"/>
                <a:ea typeface="Tahoma" panose="020B0604030504040204" pitchFamily="34" charset="0"/>
                <a:cs typeface="Tahoma" panose="020B0604030504040204" pitchFamily="34" charset="0"/>
              </a:rPr>
              <a:t> concluye </a:t>
            </a:r>
            <a:r>
              <a:rPr lang="es-MX" sz="1600" dirty="0">
                <a:solidFill>
                  <a:srgbClr val="002060"/>
                </a:solidFill>
                <a:effectLst/>
                <a:latin typeface="Tahoma" panose="020B0604030504040204" pitchFamily="34" charset="0"/>
                <a:ea typeface="Tahoma" panose="020B0604030504040204" pitchFamily="34" charset="0"/>
                <a:cs typeface="Tahoma" panose="020B0604030504040204" pitchFamily="34" charset="0"/>
              </a:rPr>
              <a:t>las potencialidades de la Región para lograr estándares de vida similares al de un país desarrollados como EUA.</a:t>
            </a:r>
          </a:p>
          <a:p>
            <a:pPr marR="0" algn="just">
              <a:spcBef>
                <a:spcPts val="1200"/>
              </a:spcBef>
              <a:spcAft>
                <a:spcPts val="1200"/>
              </a:spcAft>
            </a:pPr>
            <a:r>
              <a:rPr lang="es-MX" sz="1600" dirty="0">
                <a:solidFill>
                  <a:srgbClr val="002060"/>
                </a:solidFill>
                <a:effectLst/>
                <a:latin typeface="Tahoma" panose="020B0604030504040204" pitchFamily="34" charset="0"/>
                <a:ea typeface="Tahoma" panose="020B0604030504040204" pitchFamily="34" charset="0"/>
                <a:cs typeface="Tahoma" panose="020B0604030504040204" pitchFamily="34" charset="0"/>
              </a:rPr>
              <a:t>La gráfica revela que </a:t>
            </a:r>
            <a:r>
              <a:rPr lang="es-MX" sz="16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países ubicados en </a:t>
            </a:r>
            <a:r>
              <a:rPr lang="es-MX" sz="1600" b="1" dirty="0">
                <a:solidFill>
                  <a:srgbClr val="002060"/>
                </a:solidFill>
                <a:latin typeface="Tahoma" panose="020B0604030504040204" pitchFamily="34" charset="0"/>
                <a:ea typeface="Tahoma" panose="020B0604030504040204" pitchFamily="34" charset="0"/>
                <a:cs typeface="Tahoma" panose="020B0604030504040204" pitchFamily="34" charset="0"/>
              </a:rPr>
              <a:t>el</a:t>
            </a:r>
            <a:r>
              <a:rPr lang="es-MX" sz="16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cuadrante superior derecho registran mayor velocidad de convergencia al desarrollo y aquellos ubicados en el izquierdo se alejan de este potencial. </a:t>
            </a:r>
            <a:endParaRPr lang="en-US" sz="1600" b="1"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73F5B6B6-CA5C-4234-A129-A2C3CE50F1A0}"/>
              </a:ext>
            </a:extLst>
          </p:cNvPr>
          <p:cNvSpPr txBox="1"/>
          <p:nvPr/>
        </p:nvSpPr>
        <p:spPr>
          <a:xfrm>
            <a:off x="146502" y="160488"/>
            <a:ext cx="9681046" cy="954107"/>
          </a:xfrm>
          <a:prstGeom prst="rect">
            <a:avLst/>
          </a:prstGeom>
          <a:noFill/>
        </p:spPr>
        <p:txBody>
          <a:bodyPr wrap="square" rtlCol="0">
            <a:spAutoFit/>
          </a:bodyPr>
          <a:lstStyle/>
          <a:p>
            <a:pPr algn="just"/>
            <a:r>
              <a:rPr lang="es-ES_tradnl" sz="2800" b="1" dirty="0">
                <a:solidFill>
                  <a:srgbClr val="002060"/>
                </a:solidFill>
                <a:effectLst/>
                <a:latin typeface="+mj-lt"/>
                <a:ea typeface="Times New Roman" panose="02020603050405020304" pitchFamily="18" charset="0"/>
              </a:rPr>
              <a:t>PANAMÁ TIENE EL MAYOR POTENCIAL DE LA REGIÓN PARA LOGRAR</a:t>
            </a:r>
          </a:p>
          <a:p>
            <a:pPr algn="just"/>
            <a:r>
              <a:rPr lang="es-ES_tradnl" sz="2800" dirty="0">
                <a:solidFill>
                  <a:srgbClr val="002060"/>
                </a:solidFill>
                <a:effectLst/>
                <a:latin typeface="+mj-lt"/>
                <a:ea typeface="Times New Roman" panose="02020603050405020304" pitchFamily="18" charset="0"/>
              </a:rPr>
              <a:t>ESTÁNDARES DE UN PAÍS DESARROLLADO COMO EE.UU.</a:t>
            </a:r>
            <a:endParaRPr lang="es-PA" sz="2800" dirty="0">
              <a:solidFill>
                <a:srgbClr val="002060"/>
              </a:solidFill>
              <a:latin typeface="+mj-lt"/>
            </a:endParaRPr>
          </a:p>
        </p:txBody>
      </p:sp>
      <p:cxnSp>
        <p:nvCxnSpPr>
          <p:cNvPr id="5" name="Conector recto 4">
            <a:extLst>
              <a:ext uri="{FF2B5EF4-FFF2-40B4-BE49-F238E27FC236}">
                <a16:creationId xmlns:a16="http://schemas.microsoft.com/office/drawing/2014/main" id="{83318B06-4BA4-416A-B61D-FE57A1F176BD}"/>
              </a:ext>
            </a:extLst>
          </p:cNvPr>
          <p:cNvCxnSpPr/>
          <p:nvPr/>
        </p:nvCxnSpPr>
        <p:spPr>
          <a:xfrm>
            <a:off x="8372" y="1177083"/>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7"/>
          <a:stretch/>
        </p:blipFill>
        <p:spPr bwMode="auto">
          <a:xfrm>
            <a:off x="10472494" y="116310"/>
            <a:ext cx="1475580"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4790941" y="5803470"/>
            <a:ext cx="715515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1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Fuente: Perspectivas de la economía mundial (informe WEO)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1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Nota: El Coeficiente de convergencia es un porcentaje del PIB real per cápita de Estados Unidos.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1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PPA: </a:t>
            </a:r>
            <a:r>
              <a:rPr lang="es-PA" sz="1100" dirty="0">
                <a:solidFill>
                  <a:srgbClr val="002060"/>
                </a:solidFill>
                <a:latin typeface="Tahoma" panose="020B0604030504040204" pitchFamily="34" charset="0"/>
                <a:ea typeface="Tahoma" panose="020B0604030504040204" pitchFamily="34" charset="0"/>
                <a:cs typeface="Tahoma" panose="020B0604030504040204" pitchFamily="34" charset="0"/>
              </a:rPr>
              <a:t>V</a:t>
            </a:r>
            <a:r>
              <a:rPr kumimoji="0" lang="es-PA" sz="1100" b="0" i="0" u="none" strike="noStrike" kern="1200" cap="none" spc="0" normalizeH="0" baseline="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ariación</a:t>
            </a:r>
            <a:r>
              <a:rPr kumimoji="0" lang="es-PA" sz="11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promedio de los coeficientes de convergencia por década, en puntos porcentuales</a:t>
            </a:r>
          </a:p>
        </p:txBody>
      </p:sp>
      <p:pic>
        <p:nvPicPr>
          <p:cNvPr id="4" name="Imagen 3"/>
          <p:cNvPicPr>
            <a:picLocks noChangeAspect="1"/>
          </p:cNvPicPr>
          <p:nvPr/>
        </p:nvPicPr>
        <p:blipFill>
          <a:blip r:embed="rId3"/>
          <a:stretch>
            <a:fillRect/>
          </a:stretch>
        </p:blipFill>
        <p:spPr>
          <a:xfrm>
            <a:off x="4790941" y="1417942"/>
            <a:ext cx="7155159" cy="4336959"/>
          </a:xfrm>
          <a:prstGeom prst="rect">
            <a:avLst/>
          </a:prstGeom>
          <a:ln>
            <a:solidFill>
              <a:schemeClr val="tx1">
                <a:lumMod val="50000"/>
                <a:lumOff val="50000"/>
              </a:schemeClr>
            </a:solidFill>
          </a:ln>
        </p:spPr>
      </p:pic>
      <p:sp>
        <p:nvSpPr>
          <p:cNvPr id="8" name="CuadroTexto 7"/>
          <p:cNvSpPr txBox="1"/>
          <p:nvPr/>
        </p:nvSpPr>
        <p:spPr>
          <a:xfrm>
            <a:off x="10836173" y="1351085"/>
            <a:ext cx="462013" cy="369332"/>
          </a:xfrm>
          <a:prstGeom prst="rect">
            <a:avLst/>
          </a:prstGeom>
          <a:noFill/>
        </p:spPr>
        <p:txBody>
          <a:bodyPr wrap="square" rtlCol="0">
            <a:spAutoFit/>
          </a:bodyPr>
          <a:lstStyle/>
          <a:p>
            <a:r>
              <a:rPr lang="es-ES" dirty="0"/>
              <a:t>´</a:t>
            </a:r>
            <a:endParaRPr lang="es-PA" dirty="0"/>
          </a:p>
        </p:txBody>
      </p:sp>
      <p:sp>
        <p:nvSpPr>
          <p:cNvPr id="9" name="Elipse 8">
            <a:extLst>
              <a:ext uri="{FF2B5EF4-FFF2-40B4-BE49-F238E27FC236}">
                <a16:creationId xmlns:a16="http://schemas.microsoft.com/office/drawing/2014/main" id="{9E88FE4B-2135-43A5-BD5D-B1F571E9746B}"/>
              </a:ext>
            </a:extLst>
          </p:cNvPr>
          <p:cNvSpPr/>
          <p:nvPr/>
        </p:nvSpPr>
        <p:spPr>
          <a:xfrm>
            <a:off x="10470520" y="2865365"/>
            <a:ext cx="1047712" cy="8181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0" name="Rectángulo 4">
            <a:extLst>
              <a:ext uri="{FF2B5EF4-FFF2-40B4-BE49-F238E27FC236}">
                <a16:creationId xmlns:a16="http://schemas.microsoft.com/office/drawing/2014/main" id="{C8A63372-AB22-4139-A2E5-A6BBF009E739}"/>
              </a:ext>
            </a:extLst>
          </p:cNvPr>
          <p:cNvSpPr/>
          <p:nvPr/>
        </p:nvSpPr>
        <p:spPr bwMode="gray">
          <a:xfrm>
            <a:off x="-16042" y="6689564"/>
            <a:ext cx="12208042" cy="173156"/>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Marcador de número de diapositiva 3">
            <a:extLst>
              <a:ext uri="{FF2B5EF4-FFF2-40B4-BE49-F238E27FC236}">
                <a16:creationId xmlns:a16="http://schemas.microsoft.com/office/drawing/2014/main" id="{BAC41733-5D5A-4B94-B6D5-00E4D5FD3C98}"/>
              </a:ext>
            </a:extLst>
          </p:cNvPr>
          <p:cNvSpPr txBox="1">
            <a:spLocks/>
          </p:cNvSpPr>
          <p:nvPr/>
        </p:nvSpPr>
        <p:spPr>
          <a:xfrm>
            <a:off x="11757736" y="6435889"/>
            <a:ext cx="40185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090D96-FD3E-4E13-902B-C37C7FD44BCD}" type="slidenum">
              <a:rPr lang="en-US" sz="1400" smtClean="0">
                <a:solidFill>
                  <a:srgbClr val="000066"/>
                </a:solidFill>
                <a:latin typeface="Tahoma" panose="020B0604030504040204" pitchFamily="34" charset="0"/>
                <a:ea typeface="Tahoma" panose="020B0604030504040204" pitchFamily="34" charset="0"/>
                <a:cs typeface="Tahoma" panose="020B0604030504040204" pitchFamily="34" charset="0"/>
              </a:rPr>
              <a:pPr algn="r"/>
              <a:t>2</a:t>
            </a:fld>
            <a:endParaRPr lang="en-US" sz="14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929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B81D5-6EEB-4F8B-A0D8-EF65E586304F}"/>
              </a:ext>
            </a:extLst>
          </p:cNvPr>
          <p:cNvSpPr>
            <a:spLocks noGrp="1"/>
          </p:cNvSpPr>
          <p:nvPr>
            <p:ph type="title"/>
          </p:nvPr>
        </p:nvSpPr>
        <p:spPr>
          <a:xfrm>
            <a:off x="94228" y="117016"/>
            <a:ext cx="10629189" cy="909280"/>
          </a:xfrm>
        </p:spPr>
        <p:txBody>
          <a:bodyPr>
            <a:normAutofit fontScale="90000"/>
          </a:bodyPr>
          <a:lstStyle/>
          <a:p>
            <a:r>
              <a:rPr lang="es-PA" sz="2600" b="1" dirty="0">
                <a:solidFill>
                  <a:srgbClr val="002060"/>
                </a:solidFill>
                <a:latin typeface="Calibri Light" panose="020F0302020204030204" pitchFamily="34" charset="0"/>
                <a:ea typeface="+mn-ea"/>
              </a:rPr>
              <a:t>CONVERGIENDO HACIA ECONOMÍAS AVANZADAS MEDIANTE LA</a:t>
            </a:r>
            <a:br>
              <a:rPr lang="es-PA" sz="2600" b="1" dirty="0">
                <a:solidFill>
                  <a:srgbClr val="002060"/>
                </a:solidFill>
                <a:latin typeface="Calibri Light" panose="020F0302020204030204" pitchFamily="34" charset="0"/>
                <a:ea typeface="+mn-ea"/>
              </a:rPr>
            </a:br>
            <a:r>
              <a:rPr lang="es-PA" sz="2400" dirty="0">
                <a:solidFill>
                  <a:srgbClr val="002060"/>
                </a:solidFill>
                <a:latin typeface="Calibri Light" panose="020F0302020204030204" pitchFamily="34" charset="0"/>
                <a:ea typeface="+mn-ea"/>
              </a:rPr>
              <a:t>PRODUCTIVIDAD Y COMPETITIVIDAD Y GENERACIÓN DE NUEVAS FUENTES DE CRECIMIENTO</a:t>
            </a:r>
          </a:p>
        </p:txBody>
      </p:sp>
      <p:cxnSp>
        <p:nvCxnSpPr>
          <p:cNvPr id="7" name="Conector recto 6">
            <a:extLst>
              <a:ext uri="{FF2B5EF4-FFF2-40B4-BE49-F238E27FC236}">
                <a16:creationId xmlns:a16="http://schemas.microsoft.com/office/drawing/2014/main" id="{83318B06-4BA4-416A-B61D-FE57A1F176BD}"/>
              </a:ext>
            </a:extLst>
          </p:cNvPr>
          <p:cNvCxnSpPr/>
          <p:nvPr/>
        </p:nvCxnSpPr>
        <p:spPr>
          <a:xfrm>
            <a:off x="8372" y="1096872"/>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872749" y="124273"/>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ector recto de flecha 9"/>
          <p:cNvCxnSpPr/>
          <p:nvPr/>
        </p:nvCxnSpPr>
        <p:spPr>
          <a:xfrm flipH="1" flipV="1">
            <a:off x="7722606" y="2978590"/>
            <a:ext cx="126748" cy="117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E3D9CD1D-B660-41BA-9647-863BE0746DAE}"/>
              </a:ext>
            </a:extLst>
          </p:cNvPr>
          <p:cNvSpPr txBox="1"/>
          <p:nvPr/>
        </p:nvSpPr>
        <p:spPr>
          <a:xfrm>
            <a:off x="288968" y="5455146"/>
            <a:ext cx="11644233" cy="984885"/>
          </a:xfrm>
          <a:prstGeom prst="rect">
            <a:avLst/>
          </a:prstGeom>
          <a:solidFill>
            <a:srgbClr val="002060"/>
          </a:solidFill>
        </p:spPr>
        <p:txBody>
          <a:bodyPr wrap="square" rtlCol="0">
            <a:spAutoFit/>
          </a:bodyPr>
          <a:lstStyle/>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s-PA" sz="16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Tendencia de crecimiento de Panamá es similar a Corea</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s-PA" sz="1600" dirty="0">
                <a:solidFill>
                  <a:schemeClr val="bg1"/>
                </a:solidFill>
                <a:latin typeface="Tahoma" panose="020B0604030504040204" pitchFamily="34" charset="0"/>
                <a:ea typeface="Tahoma" panose="020B0604030504040204" pitchFamily="34" charset="0"/>
                <a:cs typeface="Tahoma" panose="020B0604030504040204" pitchFamily="34" charset="0"/>
              </a:rPr>
              <a:t>La trayectoria de Panamá es </a:t>
            </a:r>
            <a:r>
              <a:rPr kumimoji="0" lang="es-PA" sz="16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superior al resto de la Región. </a:t>
            </a:r>
          </a:p>
          <a:p>
            <a:pPr marL="285750" marR="0" lvl="0" indent="-285750" algn="just" defTabSz="914400" rtl="0" eaLnBrk="1" fontAlgn="auto" latinLnBrk="0" hangingPunct="1">
              <a:spcBef>
                <a:spcPts val="0"/>
              </a:spcBef>
              <a:spcAft>
                <a:spcPts val="600"/>
              </a:spcAft>
              <a:buClrTx/>
              <a:buSzTx/>
              <a:buFont typeface="Arial" panose="020B0604020202020204" pitchFamily="34" charset="0"/>
              <a:buChar char="•"/>
              <a:tabLst/>
              <a:defRPr/>
            </a:pPr>
            <a:r>
              <a:rPr kumimoji="0" lang="es-PA" sz="16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 pesar del retroceso por la pandemia, Panamá retomará favorablemente la trayectoria.  </a:t>
            </a:r>
          </a:p>
        </p:txBody>
      </p:sp>
      <p:graphicFrame>
        <p:nvGraphicFramePr>
          <p:cNvPr id="12" name="Chart 2"/>
          <p:cNvGraphicFramePr>
            <a:graphicFrameLocks/>
          </p:cNvGraphicFramePr>
          <p:nvPr>
            <p:extLst>
              <p:ext uri="{D42A27DB-BD31-4B8C-83A1-F6EECF244321}">
                <p14:modId xmlns:p14="http://schemas.microsoft.com/office/powerpoint/2010/main" val="2249324140"/>
              </p:ext>
            </p:extLst>
          </p:nvPr>
        </p:nvGraphicFramePr>
        <p:xfrm>
          <a:off x="94230" y="1278898"/>
          <a:ext cx="11838971" cy="4328027"/>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Conector recto de flecha 12"/>
          <p:cNvCxnSpPr/>
          <p:nvPr/>
        </p:nvCxnSpPr>
        <p:spPr>
          <a:xfrm flipH="1" flipV="1">
            <a:off x="9717908" y="2238927"/>
            <a:ext cx="189186" cy="189186"/>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18283" y="4620148"/>
            <a:ext cx="717525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00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Fuente: INEC y Artículo IV del FMI, julio de 2021. Pronóstico del FMI para 2021 y 2022</a:t>
            </a:r>
            <a:endParaRPr kumimoji="0" lang="es-ES" sz="100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Rectángulo 4">
            <a:extLst>
              <a:ext uri="{FF2B5EF4-FFF2-40B4-BE49-F238E27FC236}">
                <a16:creationId xmlns:a16="http://schemas.microsoft.com/office/drawing/2014/main" id="{DA2F5762-5CE4-4F5F-949E-ACF90473D6E5}"/>
              </a:ext>
            </a:extLst>
          </p:cNvPr>
          <p:cNvSpPr/>
          <p:nvPr/>
        </p:nvSpPr>
        <p:spPr bwMode="gray">
          <a:xfrm>
            <a:off x="-16042" y="6689564"/>
            <a:ext cx="12208042" cy="173156"/>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Marcador de número de diapositiva 3">
            <a:extLst>
              <a:ext uri="{FF2B5EF4-FFF2-40B4-BE49-F238E27FC236}">
                <a16:creationId xmlns:a16="http://schemas.microsoft.com/office/drawing/2014/main" id="{FE8BF8C0-D1D2-46F0-919E-967CCDEA128A}"/>
              </a:ext>
            </a:extLst>
          </p:cNvPr>
          <p:cNvSpPr txBox="1">
            <a:spLocks/>
          </p:cNvSpPr>
          <p:nvPr/>
        </p:nvSpPr>
        <p:spPr>
          <a:xfrm>
            <a:off x="11757736" y="6435889"/>
            <a:ext cx="40185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090D96-FD3E-4E13-902B-C37C7FD44BCD}" type="slidenum">
              <a:rPr lang="en-US" sz="1400" smtClean="0">
                <a:solidFill>
                  <a:srgbClr val="000066"/>
                </a:solidFill>
                <a:latin typeface="Tahoma" panose="020B0604030504040204" pitchFamily="34" charset="0"/>
                <a:ea typeface="Tahoma" panose="020B0604030504040204" pitchFamily="34" charset="0"/>
                <a:cs typeface="Tahoma" panose="020B0604030504040204" pitchFamily="34" charset="0"/>
              </a:rPr>
              <a:pPr algn="r"/>
              <a:t>3</a:t>
            </a:fld>
            <a:endParaRPr lang="en-US" sz="14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225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Placeholder 5">
            <a:extLst>
              <a:ext uri="{FF2B5EF4-FFF2-40B4-BE49-F238E27FC236}">
                <a16:creationId xmlns:a16="http://schemas.microsoft.com/office/drawing/2014/main" id="{D1BE831C-C417-47BA-B5E8-6490CEAD86CF}"/>
              </a:ext>
            </a:extLst>
          </p:cNvPr>
          <p:cNvGraphicFramePr>
            <a:graphicFrameLocks/>
          </p:cNvGraphicFramePr>
          <p:nvPr/>
        </p:nvGraphicFramePr>
        <p:xfrm>
          <a:off x="8114723" y="1953269"/>
          <a:ext cx="1718805" cy="3971843"/>
        </p:xfrm>
        <a:graphic>
          <a:graphicData uri="http://schemas.openxmlformats.org/drawingml/2006/table">
            <a:tbl>
              <a:tblPr firstRow="1" bandRow="1">
                <a:effectLst/>
              </a:tblPr>
              <a:tblGrid>
                <a:gridCol w="1718805">
                  <a:extLst>
                    <a:ext uri="{9D8B030D-6E8A-4147-A177-3AD203B41FA5}">
                      <a16:colId xmlns:a16="http://schemas.microsoft.com/office/drawing/2014/main" val="20000"/>
                    </a:ext>
                  </a:extLst>
                </a:gridCol>
              </a:tblGrid>
              <a:tr h="328921">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en-JM" sz="1400" b="1" spc="0" dirty="0">
                          <a:solidFill>
                            <a:schemeClr val="bg1"/>
                          </a:solidFill>
                          <a:latin typeface="Tahoma" panose="020B0604030504040204" pitchFamily="34" charset="0"/>
                          <a:ea typeface="Tahoma" panose="020B0604030504040204" pitchFamily="34" charset="0"/>
                          <a:cs typeface="Tahoma" panose="020B0604030504040204" pitchFamily="34" charset="0"/>
                        </a:rPr>
                        <a:t>FMI </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00"/>
                  </a:ext>
                </a:extLst>
              </a:tr>
              <a:tr h="344605">
                <a:tc>
                  <a:txBody>
                    <a:bodyPr/>
                    <a:lstStyle>
                      <a:lvl1pPr marL="0" algn="l" defTabSz="914400" rtl="0" eaLnBrk="1" latinLnBrk="0" hangingPunct="1">
                        <a:defRPr sz="1800" kern="1200">
                          <a:solidFill>
                            <a:schemeClr val="tx1"/>
                          </a:solidFill>
                          <a:latin typeface="Arial"/>
                          <a:ea typeface="Arial Unicode MS"/>
                          <a:cs typeface=""/>
                        </a:defRPr>
                      </a:lvl1pPr>
                      <a:lvl2pPr marL="457200" algn="l" defTabSz="914400" rtl="0" eaLnBrk="1" latinLnBrk="0" hangingPunct="1">
                        <a:defRPr sz="1800" kern="1200">
                          <a:solidFill>
                            <a:schemeClr val="tx1"/>
                          </a:solidFill>
                          <a:latin typeface="Arial"/>
                          <a:ea typeface="Arial Unicode MS"/>
                          <a:cs typeface=""/>
                        </a:defRPr>
                      </a:lvl2pPr>
                      <a:lvl3pPr marL="914400" algn="l" defTabSz="914400" rtl="0" eaLnBrk="1" latinLnBrk="0" hangingPunct="1">
                        <a:defRPr sz="1800" kern="1200">
                          <a:solidFill>
                            <a:schemeClr val="tx1"/>
                          </a:solidFill>
                          <a:latin typeface="Arial"/>
                          <a:ea typeface="Arial Unicode MS"/>
                          <a:cs typeface=""/>
                        </a:defRPr>
                      </a:lvl3pPr>
                      <a:lvl4pPr marL="1371600" algn="l" defTabSz="914400" rtl="0" eaLnBrk="1" latinLnBrk="0" hangingPunct="1">
                        <a:defRPr sz="1800" kern="1200">
                          <a:solidFill>
                            <a:schemeClr val="tx1"/>
                          </a:solidFill>
                          <a:latin typeface="Arial"/>
                          <a:ea typeface="Arial Unicode MS"/>
                          <a:cs typeface=""/>
                        </a:defRPr>
                      </a:lvl4pPr>
                      <a:lvl5pPr marL="1828800" algn="l" defTabSz="914400" rtl="0" eaLnBrk="1" latinLnBrk="0" hangingPunct="1">
                        <a:defRPr sz="1800" kern="1200">
                          <a:solidFill>
                            <a:schemeClr val="tx1"/>
                          </a:solidFill>
                          <a:latin typeface="Arial"/>
                          <a:ea typeface="Arial Unicode MS"/>
                          <a:cs typeface=""/>
                        </a:defRPr>
                      </a:lvl5pPr>
                      <a:lvl6pPr marL="2286000" algn="l" defTabSz="914400" rtl="0" eaLnBrk="1" latinLnBrk="0" hangingPunct="1">
                        <a:defRPr sz="1800" kern="1200">
                          <a:solidFill>
                            <a:schemeClr val="tx1"/>
                          </a:solidFill>
                          <a:latin typeface="Arial"/>
                          <a:ea typeface="Arial Unicode MS"/>
                          <a:cs typeface=""/>
                        </a:defRPr>
                      </a:lvl6pPr>
                      <a:lvl7pPr marL="2743200" algn="l" defTabSz="914400" rtl="0" eaLnBrk="1" latinLnBrk="0" hangingPunct="1">
                        <a:defRPr sz="1800" kern="1200">
                          <a:solidFill>
                            <a:schemeClr val="tx1"/>
                          </a:solidFill>
                          <a:latin typeface="Arial"/>
                          <a:ea typeface="Arial Unicode MS"/>
                          <a:cs typeface=""/>
                        </a:defRPr>
                      </a:lvl7pPr>
                      <a:lvl8pPr marL="3200400" algn="l" defTabSz="914400" rtl="0" eaLnBrk="1" latinLnBrk="0" hangingPunct="1">
                        <a:defRPr sz="1800" kern="1200">
                          <a:solidFill>
                            <a:schemeClr val="tx1"/>
                          </a:solidFill>
                          <a:latin typeface="Arial"/>
                          <a:ea typeface="Arial Unicode MS"/>
                          <a:cs typeface=""/>
                        </a:defRPr>
                      </a:lvl8pPr>
                      <a:lvl9pPr marL="3657600" algn="l" defTabSz="914400" rtl="0" eaLnBrk="1" latinLnBrk="0" hangingPunct="1">
                        <a:defRPr sz="1800" kern="1200">
                          <a:solidFill>
                            <a:schemeClr val="tx1"/>
                          </a:solidFill>
                          <a:latin typeface="Arial"/>
                          <a:ea typeface="Arial Unicode MS"/>
                          <a:cs typeface=""/>
                        </a:defRPr>
                      </a:lvl9pPr>
                    </a:lstStyle>
                    <a:p>
                      <a:pPr algn="r"/>
                      <a:r>
                        <a:rPr lang="en-US" altLang="ko-KR" sz="1400" b="1" baseline="0" dirty="0">
                          <a:solidFill>
                            <a:srgbClr val="002060"/>
                          </a:solidFill>
                          <a:latin typeface="Tahoma" panose="020B0604030504040204" pitchFamily="34" charset="0"/>
                          <a:ea typeface="Tahoma" panose="020B0604030504040204" pitchFamily="34" charset="0"/>
                          <a:cs typeface="Tahoma" panose="020B0604030504040204" pitchFamily="34" charset="0"/>
                        </a:rPr>
                        <a:t>3.0</a:t>
                      </a:r>
                    </a:p>
                  </a:txBody>
                  <a:tcPr anchor="ctr">
                    <a:lnL>
                      <a:noFill/>
                    </a:lnL>
                    <a:lnR>
                      <a:noFill/>
                    </a:lnR>
                    <a:lnT w="57150" cap="flat" cmpd="sng" algn="ctr">
                      <a:noFill/>
                      <a:prstDash val="solid"/>
                      <a:round/>
                      <a:headEnd type="none" w="med" len="med"/>
                      <a:tailEnd type="none" w="med" len="med"/>
                    </a:lnT>
                    <a:lnB w="381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2.5</a:t>
                      </a:r>
                    </a:p>
                  </a:txBody>
                  <a:tcPr marL="9525" marR="9525" marT="9525" marB="0" anchor="b">
                    <a:lnL>
                      <a:noFill/>
                    </a:lnL>
                    <a:lnR>
                      <a:noFill/>
                    </a:lnR>
                    <a:lnT w="38100" cap="flat" cmpd="sng" algn="ctr">
                      <a:solidFill>
                        <a:srgbClr val="26262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1.5</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2.5</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3.8</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3.5</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5.5</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3.5</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4.4</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4.0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9847">
                <a:tc>
                  <a:txBody>
                    <a:bodyPr/>
                    <a:lstStyle/>
                    <a:p>
                      <a:pPr marL="0" algn="r" defTabSz="914400" rtl="0" eaLnBrk="1" fontAlgn="b" latinLnBrk="0" hangingPunct="1"/>
                      <a:r>
                        <a:rPr lang="es-ES" sz="1400" b="1"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5.0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12"/>
                  </a:ext>
                </a:extLst>
              </a:tr>
              <a:tr h="29984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4.6</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graphicFrame>
        <p:nvGraphicFramePr>
          <p:cNvPr id="7" name="Table Placeholder 5">
            <a:extLst>
              <a:ext uri="{FF2B5EF4-FFF2-40B4-BE49-F238E27FC236}">
                <a16:creationId xmlns:a16="http://schemas.microsoft.com/office/drawing/2014/main" id="{D1BE831C-C417-47BA-B5E8-6490CEAD86CF}"/>
              </a:ext>
            </a:extLst>
          </p:cNvPr>
          <p:cNvGraphicFramePr>
            <a:graphicFrameLocks/>
          </p:cNvGraphicFramePr>
          <p:nvPr/>
        </p:nvGraphicFramePr>
        <p:xfrm>
          <a:off x="9943523" y="1953267"/>
          <a:ext cx="1718805" cy="3978202"/>
        </p:xfrm>
        <a:graphic>
          <a:graphicData uri="http://schemas.openxmlformats.org/drawingml/2006/table">
            <a:tbl>
              <a:tblPr firstRow="1" bandRow="1">
                <a:effectLst/>
              </a:tblPr>
              <a:tblGrid>
                <a:gridCol w="1718805">
                  <a:extLst>
                    <a:ext uri="{9D8B030D-6E8A-4147-A177-3AD203B41FA5}">
                      <a16:colId xmlns:a16="http://schemas.microsoft.com/office/drawing/2014/main" val="20000"/>
                    </a:ext>
                  </a:extLst>
                </a:gridCol>
              </a:tblGrid>
              <a:tr h="329448">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en-JM" sz="1400" b="1" spc="0" dirty="0">
                          <a:solidFill>
                            <a:schemeClr val="bg1"/>
                          </a:solidFill>
                          <a:latin typeface="Tahoma" panose="020B0604030504040204" pitchFamily="34" charset="0"/>
                          <a:ea typeface="Tahoma" panose="020B0604030504040204" pitchFamily="34" charset="0"/>
                          <a:cs typeface="Tahoma" panose="020B0604030504040204" pitchFamily="34" charset="0"/>
                        </a:rPr>
                        <a:t>Banco Mundial</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6666"/>
                    </a:solidFill>
                  </a:tcPr>
                </a:tc>
                <a:extLst>
                  <a:ext uri="{0D108BD9-81ED-4DB2-BD59-A6C34878D82A}">
                    <a16:rowId xmlns:a16="http://schemas.microsoft.com/office/drawing/2014/main" val="10000"/>
                  </a:ext>
                </a:extLst>
              </a:tr>
              <a:tr h="345157">
                <a:tc>
                  <a:txBody>
                    <a:bodyPr/>
                    <a:lstStyle>
                      <a:lvl1pPr marL="0" algn="l" defTabSz="914400" rtl="0" eaLnBrk="1" latinLnBrk="0" hangingPunct="1">
                        <a:defRPr sz="1800" kern="1200">
                          <a:solidFill>
                            <a:schemeClr val="tx1"/>
                          </a:solidFill>
                          <a:latin typeface="Arial"/>
                          <a:ea typeface="Arial Unicode MS"/>
                          <a:cs typeface=""/>
                        </a:defRPr>
                      </a:lvl1pPr>
                      <a:lvl2pPr marL="457200" algn="l" defTabSz="914400" rtl="0" eaLnBrk="1" latinLnBrk="0" hangingPunct="1">
                        <a:defRPr sz="1800" kern="1200">
                          <a:solidFill>
                            <a:schemeClr val="tx1"/>
                          </a:solidFill>
                          <a:latin typeface="Arial"/>
                          <a:ea typeface="Arial Unicode MS"/>
                          <a:cs typeface=""/>
                        </a:defRPr>
                      </a:lvl2pPr>
                      <a:lvl3pPr marL="914400" algn="l" defTabSz="914400" rtl="0" eaLnBrk="1" latinLnBrk="0" hangingPunct="1">
                        <a:defRPr sz="1800" kern="1200">
                          <a:solidFill>
                            <a:schemeClr val="tx1"/>
                          </a:solidFill>
                          <a:latin typeface="Arial"/>
                          <a:ea typeface="Arial Unicode MS"/>
                          <a:cs typeface=""/>
                        </a:defRPr>
                      </a:lvl3pPr>
                      <a:lvl4pPr marL="1371600" algn="l" defTabSz="914400" rtl="0" eaLnBrk="1" latinLnBrk="0" hangingPunct="1">
                        <a:defRPr sz="1800" kern="1200">
                          <a:solidFill>
                            <a:schemeClr val="tx1"/>
                          </a:solidFill>
                          <a:latin typeface="Arial"/>
                          <a:ea typeface="Arial Unicode MS"/>
                          <a:cs typeface=""/>
                        </a:defRPr>
                      </a:lvl4pPr>
                      <a:lvl5pPr marL="1828800" algn="l" defTabSz="914400" rtl="0" eaLnBrk="1" latinLnBrk="0" hangingPunct="1">
                        <a:defRPr sz="1800" kern="1200">
                          <a:solidFill>
                            <a:schemeClr val="tx1"/>
                          </a:solidFill>
                          <a:latin typeface="Arial"/>
                          <a:ea typeface="Arial Unicode MS"/>
                          <a:cs typeface=""/>
                        </a:defRPr>
                      </a:lvl5pPr>
                      <a:lvl6pPr marL="2286000" algn="l" defTabSz="914400" rtl="0" eaLnBrk="1" latinLnBrk="0" hangingPunct="1">
                        <a:defRPr sz="1800" kern="1200">
                          <a:solidFill>
                            <a:schemeClr val="tx1"/>
                          </a:solidFill>
                          <a:latin typeface="Arial"/>
                          <a:ea typeface="Arial Unicode MS"/>
                          <a:cs typeface=""/>
                        </a:defRPr>
                      </a:lvl6pPr>
                      <a:lvl7pPr marL="2743200" algn="l" defTabSz="914400" rtl="0" eaLnBrk="1" latinLnBrk="0" hangingPunct="1">
                        <a:defRPr sz="1800" kern="1200">
                          <a:solidFill>
                            <a:schemeClr val="tx1"/>
                          </a:solidFill>
                          <a:latin typeface="Arial"/>
                          <a:ea typeface="Arial Unicode MS"/>
                          <a:cs typeface=""/>
                        </a:defRPr>
                      </a:lvl7pPr>
                      <a:lvl8pPr marL="3200400" algn="l" defTabSz="914400" rtl="0" eaLnBrk="1" latinLnBrk="0" hangingPunct="1">
                        <a:defRPr sz="1800" kern="1200">
                          <a:solidFill>
                            <a:schemeClr val="tx1"/>
                          </a:solidFill>
                          <a:latin typeface="Arial"/>
                          <a:ea typeface="Arial Unicode MS"/>
                          <a:cs typeface=""/>
                        </a:defRPr>
                      </a:lvl8pPr>
                      <a:lvl9pPr marL="3657600" algn="l" defTabSz="914400" rtl="0" eaLnBrk="1" latinLnBrk="0" hangingPunct="1">
                        <a:defRPr sz="1800" kern="1200">
                          <a:solidFill>
                            <a:schemeClr val="tx1"/>
                          </a:solidFill>
                          <a:latin typeface="Arial"/>
                          <a:ea typeface="Arial Unicode MS"/>
                          <a:cs typeface=""/>
                        </a:defRPr>
                      </a:lvl9pPr>
                    </a:lstStyle>
                    <a:p>
                      <a:pPr algn="r"/>
                      <a:r>
                        <a:rPr lang="en-US" altLang="ko-KR" sz="1400" b="1" baseline="0" dirty="0">
                          <a:solidFill>
                            <a:srgbClr val="002060"/>
                          </a:solidFill>
                          <a:latin typeface="Tahoma" panose="020B0604030504040204" pitchFamily="34" charset="0"/>
                          <a:ea typeface="Tahoma" panose="020B0604030504040204" pitchFamily="34" charset="0"/>
                          <a:cs typeface="Tahoma" panose="020B0604030504040204" pitchFamily="34" charset="0"/>
                        </a:rPr>
                        <a:t>2.8</a:t>
                      </a:r>
                    </a:p>
                  </a:txBody>
                  <a:tcPr anchor="ctr">
                    <a:lnL>
                      <a:noFill/>
                    </a:lnL>
                    <a:lnR>
                      <a:noFill/>
                    </a:lnR>
                    <a:lnT w="57150" cap="flat" cmpd="sng" algn="ctr">
                      <a:noFill/>
                      <a:prstDash val="solid"/>
                      <a:round/>
                      <a:headEnd type="none" w="med" len="med"/>
                      <a:tailEnd type="none" w="med" len="med"/>
                    </a:lnT>
                    <a:lnB w="381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2.6</a:t>
                      </a:r>
                    </a:p>
                  </a:txBody>
                  <a:tcPr marL="9525" marR="9525" marT="9525" marB="0" anchor="b">
                    <a:lnL>
                      <a:noFill/>
                    </a:lnL>
                    <a:lnR>
                      <a:noFill/>
                    </a:lnR>
                    <a:lnT w="38100" cap="flat" cmpd="sng" algn="ctr">
                      <a:solidFill>
                        <a:srgbClr val="26262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1.7</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2.4</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4.2</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3.5</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4.9</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4.0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4.4</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3.0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00327">
                <a:tc>
                  <a:txBody>
                    <a:bodyPr/>
                    <a:lstStyle/>
                    <a:p>
                      <a:pPr marL="0" algn="r" defTabSz="914400" rtl="0" eaLnBrk="1" fontAlgn="b" latinLnBrk="0" hangingPunct="1"/>
                      <a:r>
                        <a:rPr lang="es-ES" sz="1400" b="1"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7.5</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6666"/>
                    </a:solidFill>
                  </a:tcPr>
                </a:tc>
                <a:extLst>
                  <a:ext uri="{0D108BD9-81ED-4DB2-BD59-A6C34878D82A}">
                    <a16:rowId xmlns:a16="http://schemas.microsoft.com/office/drawing/2014/main" val="10012"/>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3.2</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graphicFrame>
        <p:nvGraphicFramePr>
          <p:cNvPr id="8" name="Table Placeholder 5">
            <a:extLst>
              <a:ext uri="{FF2B5EF4-FFF2-40B4-BE49-F238E27FC236}">
                <a16:creationId xmlns:a16="http://schemas.microsoft.com/office/drawing/2014/main" id="{D1BE831C-C417-47BA-B5E8-6490CEAD86CF}"/>
              </a:ext>
            </a:extLst>
          </p:cNvPr>
          <p:cNvGraphicFramePr>
            <a:graphicFrameLocks/>
          </p:cNvGraphicFramePr>
          <p:nvPr/>
        </p:nvGraphicFramePr>
        <p:xfrm>
          <a:off x="3898323" y="1953268"/>
          <a:ext cx="1718805" cy="3978202"/>
        </p:xfrm>
        <a:graphic>
          <a:graphicData uri="http://schemas.openxmlformats.org/drawingml/2006/table">
            <a:tbl>
              <a:tblPr firstRow="1" bandRow="1">
                <a:effectLst/>
              </a:tblPr>
              <a:tblGrid>
                <a:gridCol w="1718805">
                  <a:extLst>
                    <a:ext uri="{9D8B030D-6E8A-4147-A177-3AD203B41FA5}">
                      <a16:colId xmlns:a16="http://schemas.microsoft.com/office/drawing/2014/main" val="20000"/>
                    </a:ext>
                  </a:extLst>
                </a:gridCol>
              </a:tblGrid>
              <a:tr h="329448">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en-JM" sz="1400" b="1" spc="0" dirty="0">
                          <a:solidFill>
                            <a:schemeClr val="bg1"/>
                          </a:solidFill>
                          <a:latin typeface="Tahoma" panose="020B0604030504040204" pitchFamily="34" charset="0"/>
                          <a:ea typeface="Tahoma" panose="020B0604030504040204" pitchFamily="34" charset="0"/>
                          <a:cs typeface="Tahoma" panose="020B0604030504040204" pitchFamily="34" charset="0"/>
                        </a:rPr>
                        <a:t>FMI </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00"/>
                  </a:ext>
                </a:extLst>
              </a:tr>
              <a:tr h="345157">
                <a:tc>
                  <a:txBody>
                    <a:bodyPr/>
                    <a:lstStyle>
                      <a:lvl1pPr marL="0" algn="l" defTabSz="914400" rtl="0" eaLnBrk="1" latinLnBrk="0" hangingPunct="1">
                        <a:defRPr sz="1800" kern="1200">
                          <a:solidFill>
                            <a:schemeClr val="tx1"/>
                          </a:solidFill>
                          <a:latin typeface="Arial"/>
                          <a:ea typeface="Arial Unicode MS"/>
                          <a:cs typeface=""/>
                        </a:defRPr>
                      </a:lvl1pPr>
                      <a:lvl2pPr marL="457200" algn="l" defTabSz="914400" rtl="0" eaLnBrk="1" latinLnBrk="0" hangingPunct="1">
                        <a:defRPr sz="1800" kern="1200">
                          <a:solidFill>
                            <a:schemeClr val="tx1"/>
                          </a:solidFill>
                          <a:latin typeface="Arial"/>
                          <a:ea typeface="Arial Unicode MS"/>
                          <a:cs typeface=""/>
                        </a:defRPr>
                      </a:lvl2pPr>
                      <a:lvl3pPr marL="914400" algn="l" defTabSz="914400" rtl="0" eaLnBrk="1" latinLnBrk="0" hangingPunct="1">
                        <a:defRPr sz="1800" kern="1200">
                          <a:solidFill>
                            <a:schemeClr val="tx1"/>
                          </a:solidFill>
                          <a:latin typeface="Arial"/>
                          <a:ea typeface="Arial Unicode MS"/>
                          <a:cs typeface=""/>
                        </a:defRPr>
                      </a:lvl3pPr>
                      <a:lvl4pPr marL="1371600" algn="l" defTabSz="914400" rtl="0" eaLnBrk="1" latinLnBrk="0" hangingPunct="1">
                        <a:defRPr sz="1800" kern="1200">
                          <a:solidFill>
                            <a:schemeClr val="tx1"/>
                          </a:solidFill>
                          <a:latin typeface="Arial"/>
                          <a:ea typeface="Arial Unicode MS"/>
                          <a:cs typeface=""/>
                        </a:defRPr>
                      </a:lvl4pPr>
                      <a:lvl5pPr marL="1828800" algn="l" defTabSz="914400" rtl="0" eaLnBrk="1" latinLnBrk="0" hangingPunct="1">
                        <a:defRPr sz="1800" kern="1200">
                          <a:solidFill>
                            <a:schemeClr val="tx1"/>
                          </a:solidFill>
                          <a:latin typeface="Arial"/>
                          <a:ea typeface="Arial Unicode MS"/>
                          <a:cs typeface=""/>
                        </a:defRPr>
                      </a:lvl5pPr>
                      <a:lvl6pPr marL="2286000" algn="l" defTabSz="914400" rtl="0" eaLnBrk="1" latinLnBrk="0" hangingPunct="1">
                        <a:defRPr sz="1800" kern="1200">
                          <a:solidFill>
                            <a:schemeClr val="tx1"/>
                          </a:solidFill>
                          <a:latin typeface="Arial"/>
                          <a:ea typeface="Arial Unicode MS"/>
                          <a:cs typeface=""/>
                        </a:defRPr>
                      </a:lvl6pPr>
                      <a:lvl7pPr marL="2743200" algn="l" defTabSz="914400" rtl="0" eaLnBrk="1" latinLnBrk="0" hangingPunct="1">
                        <a:defRPr sz="1800" kern="1200">
                          <a:solidFill>
                            <a:schemeClr val="tx1"/>
                          </a:solidFill>
                          <a:latin typeface="Arial"/>
                          <a:ea typeface="Arial Unicode MS"/>
                          <a:cs typeface=""/>
                        </a:defRPr>
                      </a:lvl7pPr>
                      <a:lvl8pPr marL="3200400" algn="l" defTabSz="914400" rtl="0" eaLnBrk="1" latinLnBrk="0" hangingPunct="1">
                        <a:defRPr sz="1800" kern="1200">
                          <a:solidFill>
                            <a:schemeClr val="tx1"/>
                          </a:solidFill>
                          <a:latin typeface="Arial"/>
                          <a:ea typeface="Arial Unicode MS"/>
                          <a:cs typeface=""/>
                        </a:defRPr>
                      </a:lvl8pPr>
                      <a:lvl9pPr marL="3657600" algn="l" defTabSz="914400" rtl="0" eaLnBrk="1" latinLnBrk="0" hangingPunct="1">
                        <a:defRPr sz="1800" kern="1200">
                          <a:solidFill>
                            <a:schemeClr val="tx1"/>
                          </a:solidFill>
                          <a:latin typeface="Arial"/>
                          <a:ea typeface="Arial Unicode MS"/>
                          <a:cs typeface=""/>
                        </a:defRPr>
                      </a:lvl9pPr>
                    </a:lstStyle>
                    <a:p>
                      <a:pPr algn="r"/>
                      <a:r>
                        <a:rPr lang="en-US" altLang="ko-KR" sz="1400" b="1" baseline="0" dirty="0">
                          <a:solidFill>
                            <a:srgbClr val="002060"/>
                          </a:solidFill>
                          <a:latin typeface="Tahoma" panose="020B0604030504040204" pitchFamily="34" charset="0"/>
                          <a:ea typeface="Tahoma" panose="020B0604030504040204" pitchFamily="34" charset="0"/>
                          <a:cs typeface="Tahoma" panose="020B0604030504040204" pitchFamily="34" charset="0"/>
                        </a:rPr>
                        <a:t>6.3</a:t>
                      </a:r>
                    </a:p>
                  </a:txBody>
                  <a:tcPr anchor="ctr">
                    <a:lnL>
                      <a:noFill/>
                    </a:lnL>
                    <a:lnR>
                      <a:noFill/>
                    </a:lnR>
                    <a:lnT w="57150" cap="flat" cmpd="sng" algn="ctr">
                      <a:noFill/>
                      <a:prstDash val="solid"/>
                      <a:round/>
                      <a:headEnd type="none" w="med" len="med"/>
                      <a:tailEnd type="none" w="med" len="med"/>
                    </a:lnT>
                    <a:lnB w="381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7.5</a:t>
                      </a:r>
                    </a:p>
                  </a:txBody>
                  <a:tcPr marL="9525" marR="9525" marT="9525" marB="0" anchor="b">
                    <a:lnL>
                      <a:noFill/>
                    </a:lnL>
                    <a:lnR>
                      <a:noFill/>
                    </a:lnR>
                    <a:lnT w="38100" cap="flat" cmpd="sng" algn="ctr">
                      <a:solidFill>
                        <a:srgbClr val="26262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5.2</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11.0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7.6</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3.9</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9.5</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9.0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4.9</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6.2</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00327">
                <a:tc>
                  <a:txBody>
                    <a:bodyPr/>
                    <a:lstStyle/>
                    <a:p>
                      <a:pPr algn="r" fontAlgn="b"/>
                      <a:r>
                        <a:rPr lang="es-E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12.0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12"/>
                  </a:ext>
                </a:extLst>
              </a:tr>
              <a:tr h="300327">
                <a:tc>
                  <a:txBody>
                    <a:bodyPr/>
                    <a:lstStyle/>
                    <a:p>
                      <a:pPr algn="r" fontAlgn="b"/>
                      <a:r>
                        <a:rPr lang="es-ES" sz="14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10.0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graphicFrame>
        <p:nvGraphicFramePr>
          <p:cNvPr id="9" name="Table Placeholder 5">
            <a:extLst>
              <a:ext uri="{FF2B5EF4-FFF2-40B4-BE49-F238E27FC236}">
                <a16:creationId xmlns:a16="http://schemas.microsoft.com/office/drawing/2014/main" id="{D1BE831C-C417-47BA-B5E8-6490CEAD86CF}"/>
              </a:ext>
            </a:extLst>
          </p:cNvPr>
          <p:cNvGraphicFramePr>
            <a:graphicFrameLocks/>
          </p:cNvGraphicFramePr>
          <p:nvPr/>
        </p:nvGraphicFramePr>
        <p:xfrm>
          <a:off x="5727123" y="1953267"/>
          <a:ext cx="1718805" cy="3978202"/>
        </p:xfrm>
        <a:graphic>
          <a:graphicData uri="http://schemas.openxmlformats.org/drawingml/2006/table">
            <a:tbl>
              <a:tblPr firstRow="1" bandRow="1">
                <a:effectLst/>
              </a:tblPr>
              <a:tblGrid>
                <a:gridCol w="1718805">
                  <a:extLst>
                    <a:ext uri="{9D8B030D-6E8A-4147-A177-3AD203B41FA5}">
                      <a16:colId xmlns:a16="http://schemas.microsoft.com/office/drawing/2014/main" val="20000"/>
                    </a:ext>
                  </a:extLst>
                </a:gridCol>
              </a:tblGrid>
              <a:tr h="329448">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en-JM" sz="1400" b="1" spc="0" dirty="0">
                          <a:solidFill>
                            <a:schemeClr val="bg1"/>
                          </a:solidFill>
                          <a:latin typeface="Tahoma" panose="020B0604030504040204" pitchFamily="34" charset="0"/>
                          <a:ea typeface="Tahoma" panose="020B0604030504040204" pitchFamily="34" charset="0"/>
                          <a:cs typeface="Tahoma" panose="020B0604030504040204" pitchFamily="34" charset="0"/>
                        </a:rPr>
                        <a:t>Banco Mundial</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6666"/>
                    </a:solidFill>
                  </a:tcPr>
                </a:tc>
                <a:extLst>
                  <a:ext uri="{0D108BD9-81ED-4DB2-BD59-A6C34878D82A}">
                    <a16:rowId xmlns:a16="http://schemas.microsoft.com/office/drawing/2014/main" val="10000"/>
                  </a:ext>
                </a:extLst>
              </a:tr>
              <a:tr h="345157">
                <a:tc>
                  <a:txBody>
                    <a:bodyPr/>
                    <a:lstStyle>
                      <a:lvl1pPr marL="0" algn="l" defTabSz="914400" rtl="0" eaLnBrk="1" latinLnBrk="0" hangingPunct="1">
                        <a:defRPr sz="1800" kern="1200">
                          <a:solidFill>
                            <a:schemeClr val="tx1"/>
                          </a:solidFill>
                          <a:latin typeface="Arial"/>
                          <a:ea typeface="Arial Unicode MS"/>
                          <a:cs typeface=""/>
                        </a:defRPr>
                      </a:lvl1pPr>
                      <a:lvl2pPr marL="457200" algn="l" defTabSz="914400" rtl="0" eaLnBrk="1" latinLnBrk="0" hangingPunct="1">
                        <a:defRPr sz="1800" kern="1200">
                          <a:solidFill>
                            <a:schemeClr val="tx1"/>
                          </a:solidFill>
                          <a:latin typeface="Arial"/>
                          <a:ea typeface="Arial Unicode MS"/>
                          <a:cs typeface=""/>
                        </a:defRPr>
                      </a:lvl2pPr>
                      <a:lvl3pPr marL="914400" algn="l" defTabSz="914400" rtl="0" eaLnBrk="1" latinLnBrk="0" hangingPunct="1">
                        <a:defRPr sz="1800" kern="1200">
                          <a:solidFill>
                            <a:schemeClr val="tx1"/>
                          </a:solidFill>
                          <a:latin typeface="Arial"/>
                          <a:ea typeface="Arial Unicode MS"/>
                          <a:cs typeface=""/>
                        </a:defRPr>
                      </a:lvl3pPr>
                      <a:lvl4pPr marL="1371600" algn="l" defTabSz="914400" rtl="0" eaLnBrk="1" latinLnBrk="0" hangingPunct="1">
                        <a:defRPr sz="1800" kern="1200">
                          <a:solidFill>
                            <a:schemeClr val="tx1"/>
                          </a:solidFill>
                          <a:latin typeface="Arial"/>
                          <a:ea typeface="Arial Unicode MS"/>
                          <a:cs typeface=""/>
                        </a:defRPr>
                      </a:lvl4pPr>
                      <a:lvl5pPr marL="1828800" algn="l" defTabSz="914400" rtl="0" eaLnBrk="1" latinLnBrk="0" hangingPunct="1">
                        <a:defRPr sz="1800" kern="1200">
                          <a:solidFill>
                            <a:schemeClr val="tx1"/>
                          </a:solidFill>
                          <a:latin typeface="Arial"/>
                          <a:ea typeface="Arial Unicode MS"/>
                          <a:cs typeface=""/>
                        </a:defRPr>
                      </a:lvl5pPr>
                      <a:lvl6pPr marL="2286000" algn="l" defTabSz="914400" rtl="0" eaLnBrk="1" latinLnBrk="0" hangingPunct="1">
                        <a:defRPr sz="1800" kern="1200">
                          <a:solidFill>
                            <a:schemeClr val="tx1"/>
                          </a:solidFill>
                          <a:latin typeface="Arial"/>
                          <a:ea typeface="Arial Unicode MS"/>
                          <a:cs typeface=""/>
                        </a:defRPr>
                      </a:lvl6pPr>
                      <a:lvl7pPr marL="2743200" algn="l" defTabSz="914400" rtl="0" eaLnBrk="1" latinLnBrk="0" hangingPunct="1">
                        <a:defRPr sz="1800" kern="1200">
                          <a:solidFill>
                            <a:schemeClr val="tx1"/>
                          </a:solidFill>
                          <a:latin typeface="Arial"/>
                          <a:ea typeface="Arial Unicode MS"/>
                          <a:cs typeface=""/>
                        </a:defRPr>
                      </a:lvl7pPr>
                      <a:lvl8pPr marL="3200400" algn="l" defTabSz="914400" rtl="0" eaLnBrk="1" latinLnBrk="0" hangingPunct="1">
                        <a:defRPr sz="1800" kern="1200">
                          <a:solidFill>
                            <a:schemeClr val="tx1"/>
                          </a:solidFill>
                          <a:latin typeface="Arial"/>
                          <a:ea typeface="Arial Unicode MS"/>
                          <a:cs typeface=""/>
                        </a:defRPr>
                      </a:lvl8pPr>
                      <a:lvl9pPr marL="3657600" algn="l" defTabSz="914400" rtl="0" eaLnBrk="1" latinLnBrk="0" hangingPunct="1">
                        <a:defRPr sz="1800" kern="1200">
                          <a:solidFill>
                            <a:schemeClr val="tx1"/>
                          </a:solidFill>
                          <a:latin typeface="Arial"/>
                          <a:ea typeface="Arial Unicode MS"/>
                          <a:cs typeface=""/>
                        </a:defRPr>
                      </a:lvl9pPr>
                    </a:lstStyle>
                    <a:p>
                      <a:pPr algn="r"/>
                      <a:r>
                        <a:rPr lang="en-US" altLang="ko-KR" sz="1400" b="1" baseline="0" dirty="0">
                          <a:solidFill>
                            <a:srgbClr val="002060"/>
                          </a:solidFill>
                          <a:latin typeface="Tahoma" panose="020B0604030504040204" pitchFamily="34" charset="0"/>
                          <a:ea typeface="Tahoma" panose="020B0604030504040204" pitchFamily="34" charset="0"/>
                          <a:cs typeface="Tahoma" panose="020B0604030504040204" pitchFamily="34" charset="0"/>
                        </a:rPr>
                        <a:t>6.3</a:t>
                      </a:r>
                    </a:p>
                  </a:txBody>
                  <a:tcPr anchor="ctr">
                    <a:lnL>
                      <a:noFill/>
                    </a:lnL>
                    <a:lnR>
                      <a:noFill/>
                    </a:lnR>
                    <a:lnT w="57150" cap="flat" cmpd="sng" algn="ctr">
                      <a:noFill/>
                      <a:prstDash val="solid"/>
                      <a:round/>
                      <a:headEnd type="none" w="med" len="med"/>
                      <a:tailEnd type="none" w="med" len="med"/>
                    </a:lnT>
                    <a:lnB w="381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7.5</a:t>
                      </a:r>
                    </a:p>
                  </a:txBody>
                  <a:tcPr marL="9525" marR="9525" marT="9525" marB="0" anchor="b">
                    <a:lnL>
                      <a:noFill/>
                    </a:lnL>
                    <a:lnR>
                      <a:noFill/>
                    </a:lnR>
                    <a:lnT w="38100" cap="flat" cmpd="sng" algn="ctr">
                      <a:solidFill>
                        <a:srgbClr val="26262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5.3</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10.6</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7.7</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3.8</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9.1</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8.0</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4.7</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5.7</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00327">
                <a:tc>
                  <a:txBody>
                    <a:bodyPr/>
                    <a:lstStyle/>
                    <a:p>
                      <a:pPr marL="0" algn="r" defTabSz="914400" rtl="0" eaLnBrk="1" fontAlgn="b" latinLnBrk="0" hangingPunct="1"/>
                      <a:r>
                        <a:rPr lang="es-ES" sz="1400" b="1"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9.9</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6666"/>
                    </a:solidFill>
                  </a:tcPr>
                </a:tc>
                <a:extLst>
                  <a:ext uri="{0D108BD9-81ED-4DB2-BD59-A6C34878D82A}">
                    <a16:rowId xmlns:a16="http://schemas.microsoft.com/office/drawing/2014/main" val="10012"/>
                  </a:ext>
                </a:extLst>
              </a:tr>
              <a:tr h="300327">
                <a:tc>
                  <a:txBody>
                    <a:bodyPr/>
                    <a:lstStyle/>
                    <a:p>
                      <a:pPr marL="0" algn="r" defTabSz="914400" rtl="0" eaLnBrk="1" fontAlgn="b" latinLnBrk="0" hangingPunct="1"/>
                      <a:r>
                        <a:rPr lang="es-ES" sz="1400" b="0" i="0" u="none" strike="noStrike"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11.3</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graphicFrame>
        <p:nvGraphicFramePr>
          <p:cNvPr id="10" name="Table Placeholder 5">
            <a:extLst>
              <a:ext uri="{FF2B5EF4-FFF2-40B4-BE49-F238E27FC236}">
                <a16:creationId xmlns:a16="http://schemas.microsoft.com/office/drawing/2014/main" id="{D1BE831C-C417-47BA-B5E8-6490CEAD86CF}"/>
              </a:ext>
            </a:extLst>
          </p:cNvPr>
          <p:cNvGraphicFramePr>
            <a:graphicFrameLocks/>
          </p:cNvGraphicFramePr>
          <p:nvPr/>
        </p:nvGraphicFramePr>
        <p:xfrm>
          <a:off x="372803" y="1953267"/>
          <a:ext cx="3246120" cy="3978202"/>
        </p:xfrm>
        <a:graphic>
          <a:graphicData uri="http://schemas.openxmlformats.org/drawingml/2006/table">
            <a:tbl>
              <a:tblPr firstRow="1" bandRow="1">
                <a:effectLst/>
              </a:tblPr>
              <a:tblGrid>
                <a:gridCol w="3246120">
                  <a:extLst>
                    <a:ext uri="{9D8B030D-6E8A-4147-A177-3AD203B41FA5}">
                      <a16:colId xmlns:a16="http://schemas.microsoft.com/office/drawing/2014/main" val="20000"/>
                    </a:ext>
                  </a:extLst>
                </a:gridCol>
              </a:tblGrid>
              <a:tr h="328921">
                <a:tc>
                  <a:txBody>
                    <a:bodyPr/>
                    <a:lstStyle>
                      <a:lvl1pPr marL="0" algn="l" defTabSz="914400" rtl="0" eaLnBrk="1" latinLnBrk="0" hangingPunct="1">
                        <a:defRPr sz="1800" b="1" kern="1200">
                          <a:solidFill>
                            <a:schemeClr val="tx1"/>
                          </a:solidFill>
                          <a:latin typeface="Arial"/>
                          <a:ea typeface="Arial Unicode MS"/>
                          <a:cs typeface=""/>
                        </a:defRPr>
                      </a:lvl1pPr>
                      <a:lvl2pPr marL="457200" algn="l" defTabSz="914400" rtl="0" eaLnBrk="1" latinLnBrk="0" hangingPunct="1">
                        <a:defRPr sz="1800" b="1" kern="1200">
                          <a:solidFill>
                            <a:schemeClr val="tx1"/>
                          </a:solidFill>
                          <a:latin typeface="Arial"/>
                          <a:ea typeface="Arial Unicode MS"/>
                          <a:cs typeface=""/>
                        </a:defRPr>
                      </a:lvl2pPr>
                      <a:lvl3pPr marL="914400" algn="l" defTabSz="914400" rtl="0" eaLnBrk="1" latinLnBrk="0" hangingPunct="1">
                        <a:defRPr sz="1800" b="1" kern="1200">
                          <a:solidFill>
                            <a:schemeClr val="tx1"/>
                          </a:solidFill>
                          <a:latin typeface="Arial"/>
                          <a:ea typeface="Arial Unicode MS"/>
                          <a:cs typeface=""/>
                        </a:defRPr>
                      </a:lvl3pPr>
                      <a:lvl4pPr marL="1371600" algn="l" defTabSz="914400" rtl="0" eaLnBrk="1" latinLnBrk="0" hangingPunct="1">
                        <a:defRPr sz="1800" b="1" kern="1200">
                          <a:solidFill>
                            <a:schemeClr val="tx1"/>
                          </a:solidFill>
                          <a:latin typeface="Arial"/>
                          <a:ea typeface="Arial Unicode MS"/>
                          <a:cs typeface=""/>
                        </a:defRPr>
                      </a:lvl4pPr>
                      <a:lvl5pPr marL="1828800" algn="l" defTabSz="914400" rtl="0" eaLnBrk="1" latinLnBrk="0" hangingPunct="1">
                        <a:defRPr sz="1800" b="1" kern="1200">
                          <a:solidFill>
                            <a:schemeClr val="tx1"/>
                          </a:solidFill>
                          <a:latin typeface="Arial"/>
                          <a:ea typeface="Arial Unicode MS"/>
                          <a:cs typeface=""/>
                        </a:defRPr>
                      </a:lvl5pPr>
                      <a:lvl6pPr marL="2286000" algn="l" defTabSz="914400" rtl="0" eaLnBrk="1" latinLnBrk="0" hangingPunct="1">
                        <a:defRPr sz="1800" b="1" kern="1200">
                          <a:solidFill>
                            <a:schemeClr val="tx1"/>
                          </a:solidFill>
                          <a:latin typeface="Arial"/>
                          <a:ea typeface="Arial Unicode MS"/>
                          <a:cs typeface=""/>
                        </a:defRPr>
                      </a:lvl6pPr>
                      <a:lvl7pPr marL="2743200" algn="l" defTabSz="914400" rtl="0" eaLnBrk="1" latinLnBrk="0" hangingPunct="1">
                        <a:defRPr sz="1800" b="1" kern="1200">
                          <a:solidFill>
                            <a:schemeClr val="tx1"/>
                          </a:solidFill>
                          <a:latin typeface="Arial"/>
                          <a:ea typeface="Arial Unicode MS"/>
                          <a:cs typeface=""/>
                        </a:defRPr>
                      </a:lvl7pPr>
                      <a:lvl8pPr marL="3200400" algn="l" defTabSz="914400" rtl="0" eaLnBrk="1" latinLnBrk="0" hangingPunct="1">
                        <a:defRPr sz="1800" b="1" kern="1200">
                          <a:solidFill>
                            <a:schemeClr val="tx1"/>
                          </a:solidFill>
                          <a:latin typeface="Arial"/>
                          <a:ea typeface="Arial Unicode MS"/>
                          <a:cs typeface=""/>
                        </a:defRPr>
                      </a:lvl8pPr>
                      <a:lvl9pPr marL="3657600" algn="l" defTabSz="914400" rtl="0" eaLnBrk="1" latinLnBrk="0" hangingPunct="1">
                        <a:defRPr sz="1800" b="1" kern="1200">
                          <a:solidFill>
                            <a:schemeClr val="tx1"/>
                          </a:solidFill>
                          <a:latin typeface="Arial"/>
                          <a:ea typeface="Arial Unicode MS"/>
                          <a:cs typeface=""/>
                        </a:defRPr>
                      </a:lvl9pPr>
                    </a:lstStyle>
                    <a:p>
                      <a:pPr algn="ctr"/>
                      <a:r>
                        <a:rPr lang="es-ES" sz="1600" b="1" spc="0" noProof="0" dirty="0">
                          <a:solidFill>
                            <a:schemeClr val="bg1"/>
                          </a:solidFill>
                          <a:latin typeface="Tahoma" panose="020B0604030504040204" pitchFamily="34" charset="0"/>
                          <a:ea typeface="Tahoma" panose="020B0604030504040204" pitchFamily="34" charset="0"/>
                          <a:cs typeface="Tahoma" panose="020B0604030504040204" pitchFamily="34" charset="0"/>
                        </a:rPr>
                        <a:t>Países</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00"/>
                  </a:ext>
                </a:extLst>
              </a:tr>
              <a:tr h="344605">
                <a:tc>
                  <a:txBody>
                    <a:bodyPr/>
                    <a:lstStyle>
                      <a:lvl1pPr marL="0" algn="l" defTabSz="914400" rtl="0" eaLnBrk="1" latinLnBrk="0" hangingPunct="1">
                        <a:defRPr sz="1800" kern="1200">
                          <a:solidFill>
                            <a:schemeClr val="tx1"/>
                          </a:solidFill>
                          <a:latin typeface="Arial"/>
                          <a:ea typeface="Arial Unicode MS"/>
                          <a:cs typeface=""/>
                        </a:defRPr>
                      </a:lvl1pPr>
                      <a:lvl2pPr marL="457200" algn="l" defTabSz="914400" rtl="0" eaLnBrk="1" latinLnBrk="0" hangingPunct="1">
                        <a:defRPr sz="1800" kern="1200">
                          <a:solidFill>
                            <a:schemeClr val="tx1"/>
                          </a:solidFill>
                          <a:latin typeface="Arial"/>
                          <a:ea typeface="Arial Unicode MS"/>
                          <a:cs typeface=""/>
                        </a:defRPr>
                      </a:lvl2pPr>
                      <a:lvl3pPr marL="914400" algn="l" defTabSz="914400" rtl="0" eaLnBrk="1" latinLnBrk="0" hangingPunct="1">
                        <a:defRPr sz="1800" kern="1200">
                          <a:solidFill>
                            <a:schemeClr val="tx1"/>
                          </a:solidFill>
                          <a:latin typeface="Arial"/>
                          <a:ea typeface="Arial Unicode MS"/>
                          <a:cs typeface=""/>
                        </a:defRPr>
                      </a:lvl3pPr>
                      <a:lvl4pPr marL="1371600" algn="l" defTabSz="914400" rtl="0" eaLnBrk="1" latinLnBrk="0" hangingPunct="1">
                        <a:defRPr sz="1800" kern="1200">
                          <a:solidFill>
                            <a:schemeClr val="tx1"/>
                          </a:solidFill>
                          <a:latin typeface="Arial"/>
                          <a:ea typeface="Arial Unicode MS"/>
                          <a:cs typeface=""/>
                        </a:defRPr>
                      </a:lvl4pPr>
                      <a:lvl5pPr marL="1828800" algn="l" defTabSz="914400" rtl="0" eaLnBrk="1" latinLnBrk="0" hangingPunct="1">
                        <a:defRPr sz="1800" kern="1200">
                          <a:solidFill>
                            <a:schemeClr val="tx1"/>
                          </a:solidFill>
                          <a:latin typeface="Arial"/>
                          <a:ea typeface="Arial Unicode MS"/>
                          <a:cs typeface=""/>
                        </a:defRPr>
                      </a:lvl5pPr>
                      <a:lvl6pPr marL="2286000" algn="l" defTabSz="914400" rtl="0" eaLnBrk="1" latinLnBrk="0" hangingPunct="1">
                        <a:defRPr sz="1800" kern="1200">
                          <a:solidFill>
                            <a:schemeClr val="tx1"/>
                          </a:solidFill>
                          <a:latin typeface="Arial"/>
                          <a:ea typeface="Arial Unicode MS"/>
                          <a:cs typeface=""/>
                        </a:defRPr>
                      </a:lvl6pPr>
                      <a:lvl7pPr marL="2743200" algn="l" defTabSz="914400" rtl="0" eaLnBrk="1" latinLnBrk="0" hangingPunct="1">
                        <a:defRPr sz="1800" kern="1200">
                          <a:solidFill>
                            <a:schemeClr val="tx1"/>
                          </a:solidFill>
                          <a:latin typeface="Arial"/>
                          <a:ea typeface="Arial Unicode MS"/>
                          <a:cs typeface=""/>
                        </a:defRPr>
                      </a:lvl7pPr>
                      <a:lvl8pPr marL="3200400" algn="l" defTabSz="914400" rtl="0" eaLnBrk="1" latinLnBrk="0" hangingPunct="1">
                        <a:defRPr sz="1800" kern="1200">
                          <a:solidFill>
                            <a:schemeClr val="tx1"/>
                          </a:solidFill>
                          <a:latin typeface="Arial"/>
                          <a:ea typeface="Arial Unicode MS"/>
                          <a:cs typeface=""/>
                        </a:defRPr>
                      </a:lvl8pPr>
                      <a:lvl9pPr marL="3657600" algn="l" defTabSz="914400" rtl="0" eaLnBrk="1" latinLnBrk="0" hangingPunct="1">
                        <a:defRPr sz="1800" kern="1200">
                          <a:solidFill>
                            <a:schemeClr val="tx1"/>
                          </a:solidFill>
                          <a:latin typeface="Arial"/>
                          <a:ea typeface="Arial Unicode MS"/>
                          <a:cs typeface=""/>
                        </a:defRPr>
                      </a:lvl9pPr>
                    </a:lstStyle>
                    <a:p>
                      <a:pPr algn="ctr"/>
                      <a:r>
                        <a:rPr lang="es-ES" altLang="ko-KR" sz="1600" b="1" baseline="0" noProof="0" dirty="0">
                          <a:solidFill>
                            <a:srgbClr val="002060"/>
                          </a:solidFill>
                          <a:latin typeface="Tahoma" panose="020B0604030504040204" pitchFamily="34" charset="0"/>
                          <a:ea typeface="Tahoma" panose="020B0604030504040204" pitchFamily="34" charset="0"/>
                          <a:cs typeface="Tahoma" panose="020B0604030504040204" pitchFamily="34" charset="0"/>
                        </a:rPr>
                        <a:t>América Latina y el Caribe</a:t>
                      </a:r>
                    </a:p>
                  </a:txBody>
                  <a:tcPr anchor="ctr">
                    <a:lnL>
                      <a:noFill/>
                    </a:lnL>
                    <a:lnR>
                      <a:noFill/>
                    </a:lnR>
                    <a:lnT w="57150" cap="flat" cmpd="sng" algn="ctr">
                      <a:noFill/>
                      <a:prstDash val="solid"/>
                      <a:round/>
                      <a:headEnd type="none" w="med" len="med"/>
                      <a:tailEnd type="none" w="med" len="med"/>
                    </a:lnT>
                    <a:lnB w="381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Argentina</a:t>
                      </a:r>
                    </a:p>
                  </a:txBody>
                  <a:tcPr marL="9525" marR="9525" marT="9525" marB="0" anchor="b">
                    <a:lnL>
                      <a:noFill/>
                    </a:lnL>
                    <a:lnR>
                      <a:noFill/>
                    </a:lnR>
                    <a:lnT w="38100" cap="flat" cmpd="sng" algn="ctr">
                      <a:solidFill>
                        <a:srgbClr val="26262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Brasil </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Chile</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Colombia</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Costa Rica </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Rep. Dominicana</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El Salvador</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Honduras</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99847">
                <a:tc>
                  <a:txBody>
                    <a:bodyPr/>
                    <a:lstStyle/>
                    <a:p>
                      <a:pPr algn="l" fontAlgn="b"/>
                      <a:r>
                        <a:rPr lang="es-ES" sz="1600" b="0" i="0" u="none" strike="noStrike" dirty="0">
                          <a:solidFill>
                            <a:srgbClr val="002060"/>
                          </a:solidFill>
                          <a:effectLst/>
                          <a:latin typeface="Tahoma" panose="020B0604030504040204" pitchFamily="34" charset="0"/>
                          <a:ea typeface="Tahoma" panose="020B0604030504040204" pitchFamily="34" charset="0"/>
                          <a:cs typeface="Tahoma" panose="020B0604030504040204" pitchFamily="34" charset="0"/>
                        </a:rPr>
                        <a:t>México</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9847">
                <a:tc>
                  <a:txBody>
                    <a:bodyPr/>
                    <a:lstStyle/>
                    <a:p>
                      <a:pPr algn="l" fontAlgn="b"/>
                      <a:r>
                        <a:rPr lang="es-ES"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Panamá</a:t>
                      </a:r>
                      <a:endParaRPr lang="es-E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12"/>
                  </a:ext>
                </a:extLst>
              </a:tr>
              <a:tr h="299847">
                <a:tc>
                  <a:txBody>
                    <a:bodyPr/>
                    <a:lstStyle/>
                    <a:p>
                      <a:pPr algn="l" fontAlgn="b"/>
                      <a:r>
                        <a:rPr lang="es-ES" sz="1600" b="0" i="0" u="none" strike="noStrike" dirty="0">
                          <a:solidFill>
                            <a:srgbClr val="003366"/>
                          </a:solidFill>
                          <a:effectLst/>
                          <a:latin typeface="Tahoma" panose="020B0604030504040204" pitchFamily="34" charset="0"/>
                          <a:ea typeface="Tahoma" panose="020B0604030504040204" pitchFamily="34" charset="0"/>
                          <a:cs typeface="Tahoma" panose="020B0604030504040204" pitchFamily="34" charset="0"/>
                        </a:rPr>
                        <a:t>Perú </a:t>
                      </a:r>
                    </a:p>
                  </a:txBody>
                  <a:tcPr marL="9525" marR="9525" marT="9525"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
        <p:nvSpPr>
          <p:cNvPr id="11" name="Rectángulo 10"/>
          <p:cNvSpPr/>
          <p:nvPr/>
        </p:nvSpPr>
        <p:spPr>
          <a:xfrm>
            <a:off x="3888163" y="1538092"/>
            <a:ext cx="3547605" cy="31036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Año 2021</a:t>
            </a:r>
          </a:p>
        </p:txBody>
      </p:sp>
      <p:sp>
        <p:nvSpPr>
          <p:cNvPr id="12" name="Rectángulo 11"/>
          <p:cNvSpPr/>
          <p:nvPr/>
        </p:nvSpPr>
        <p:spPr>
          <a:xfrm>
            <a:off x="8104563" y="1527932"/>
            <a:ext cx="3547605" cy="31036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Año 2022</a:t>
            </a:r>
          </a:p>
        </p:txBody>
      </p:sp>
      <p:sp>
        <p:nvSpPr>
          <p:cNvPr id="14" name="CuadroTexto 13">
            <a:extLst>
              <a:ext uri="{FF2B5EF4-FFF2-40B4-BE49-F238E27FC236}">
                <a16:creationId xmlns:a16="http://schemas.microsoft.com/office/drawing/2014/main" id="{427BE66B-29DF-4EFD-9510-47204FC09D8B}"/>
              </a:ext>
            </a:extLst>
          </p:cNvPr>
          <p:cNvSpPr txBox="1"/>
          <p:nvPr/>
        </p:nvSpPr>
        <p:spPr>
          <a:xfrm>
            <a:off x="238838" y="166210"/>
            <a:ext cx="9989901" cy="954107"/>
          </a:xfrm>
          <a:prstGeom prst="rect">
            <a:avLst/>
          </a:prstGeom>
          <a:solidFill>
            <a:schemeClr val="bg1"/>
          </a:solidFill>
        </p:spPr>
        <p:txBody>
          <a:bodyPr wrap="square" rtlCol="0">
            <a:spAutoFit/>
          </a:bodyPr>
          <a:lstStyle/>
          <a:p>
            <a:pPr algn="just"/>
            <a:r>
              <a:rPr lang="es-PA" sz="2800" b="1" dirty="0">
                <a:solidFill>
                  <a:srgbClr val="002060"/>
                </a:solidFill>
                <a:latin typeface="Calibri Light" panose="020F0302020204030204" pitchFamily="34" charset="0"/>
                <a:ea typeface="Tahoma" panose="020B0604030504040204" pitchFamily="34" charset="0"/>
                <a:cs typeface="Calibri Light" panose="020F0302020204030204" pitchFamily="34" charset="0"/>
              </a:rPr>
              <a:t>PROYECCIONES DE CRECIMIENTO ECONÓMICO PARA 2021 Y 2022</a:t>
            </a:r>
          </a:p>
          <a:p>
            <a:pPr algn="just"/>
            <a:r>
              <a:rPr lang="es-PA" sz="2800" dirty="0">
                <a:solidFill>
                  <a:srgbClr val="002060"/>
                </a:solidFill>
                <a:latin typeface="Calibri Light" panose="020F0302020204030204" pitchFamily="34" charset="0"/>
                <a:ea typeface="Tahoma" panose="020B0604030504040204" pitchFamily="34" charset="0"/>
                <a:cs typeface="Calibri Light" panose="020F0302020204030204" pitchFamily="34" charset="0"/>
              </a:rPr>
              <a:t>PARA AMÉRICA LATINA Y EL CARIBE (EN PORCENTAJES)</a:t>
            </a:r>
          </a:p>
        </p:txBody>
      </p:sp>
      <p:cxnSp>
        <p:nvCxnSpPr>
          <p:cNvPr id="16" name="Conector recto 15">
            <a:extLst>
              <a:ext uri="{FF2B5EF4-FFF2-40B4-BE49-F238E27FC236}">
                <a16:creationId xmlns:a16="http://schemas.microsoft.com/office/drawing/2014/main" id="{72DBFC58-6D7D-4833-8223-3E00112CF4ED}"/>
              </a:ext>
            </a:extLst>
          </p:cNvPr>
          <p:cNvCxnSpPr/>
          <p:nvPr/>
        </p:nvCxnSpPr>
        <p:spPr>
          <a:xfrm>
            <a:off x="0" y="1229178"/>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Imagen 1">
            <a:extLst>
              <a:ext uri="{FF2B5EF4-FFF2-40B4-BE49-F238E27FC236}">
                <a16:creationId xmlns:a16="http://schemas.microsoft.com/office/drawing/2014/main" id="{214F6840-A8C8-4E3D-ADD4-CCF04446C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847837" y="167763"/>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713EF653-B12D-4F2B-B069-786B9715FAD5}"/>
              </a:ext>
            </a:extLst>
          </p:cNvPr>
          <p:cNvSpPr txBox="1"/>
          <p:nvPr/>
        </p:nvSpPr>
        <p:spPr>
          <a:xfrm>
            <a:off x="353689" y="6006927"/>
            <a:ext cx="11327821" cy="461665"/>
          </a:xfrm>
          <a:prstGeom prst="rect">
            <a:avLst/>
          </a:prstGeom>
          <a:noFill/>
        </p:spPr>
        <p:txBody>
          <a:bodyPr wrap="square" rtlCol="0">
            <a:spAutoFit/>
          </a:bodyPr>
          <a:lstStyle/>
          <a:p>
            <a:r>
              <a:rPr lang="es-419" sz="1200" dirty="0">
                <a:solidFill>
                  <a:srgbClr val="003366"/>
                </a:solidFill>
                <a:latin typeface="Tahoma" panose="020B0604030504040204" pitchFamily="34" charset="0"/>
                <a:ea typeface="Tahoma" panose="020B0604030504040204" pitchFamily="34" charset="0"/>
                <a:cs typeface="Tahoma" panose="020B0604030504040204" pitchFamily="34" charset="0"/>
              </a:rPr>
              <a:t>Proyecciones del FMI son de octubre 2021. </a:t>
            </a:r>
          </a:p>
          <a:p>
            <a:r>
              <a:rPr lang="es-419" sz="1200" dirty="0">
                <a:solidFill>
                  <a:srgbClr val="003366"/>
                </a:solidFill>
                <a:latin typeface="Tahoma" panose="020B0604030504040204" pitchFamily="34" charset="0"/>
                <a:ea typeface="Tahoma" panose="020B0604030504040204" pitchFamily="34" charset="0"/>
                <a:cs typeface="Tahoma" panose="020B0604030504040204" pitchFamily="34" charset="0"/>
              </a:rPr>
              <a:t>Proyecciones del Banco Mundial son de octubre 2021. </a:t>
            </a:r>
            <a:endParaRPr lang="es-PA" sz="1200" dirty="0">
              <a:solidFill>
                <a:srgbClr val="003366"/>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ángulo 17">
            <a:extLst>
              <a:ext uri="{FF2B5EF4-FFF2-40B4-BE49-F238E27FC236}">
                <a16:creationId xmlns:a16="http://schemas.microsoft.com/office/drawing/2014/main" id="{02A9E7DF-FF6F-42A8-B596-A47972F49A34}"/>
              </a:ext>
            </a:extLst>
          </p:cNvPr>
          <p:cNvSpPr/>
          <p:nvPr/>
        </p:nvSpPr>
        <p:spPr>
          <a:xfrm>
            <a:off x="351132" y="1528683"/>
            <a:ext cx="11317661" cy="4436035"/>
          </a:xfrm>
          <a:prstGeom prst="rect">
            <a:avLst/>
          </a:prstGeom>
          <a:noFill/>
          <a:ln w="127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15" name="Rectángulo 4">
            <a:extLst>
              <a:ext uri="{FF2B5EF4-FFF2-40B4-BE49-F238E27FC236}">
                <a16:creationId xmlns:a16="http://schemas.microsoft.com/office/drawing/2014/main" id="{D096FD1F-C93E-4706-B699-3CCA57FD4993}"/>
              </a:ext>
            </a:extLst>
          </p:cNvPr>
          <p:cNvSpPr/>
          <p:nvPr/>
        </p:nvSpPr>
        <p:spPr bwMode="gray">
          <a:xfrm>
            <a:off x="-16042" y="6689564"/>
            <a:ext cx="12208042" cy="173156"/>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Marcador de número de diapositiva 3">
            <a:extLst>
              <a:ext uri="{FF2B5EF4-FFF2-40B4-BE49-F238E27FC236}">
                <a16:creationId xmlns:a16="http://schemas.microsoft.com/office/drawing/2014/main" id="{673BA783-828A-4FE0-9245-BBE877F09821}"/>
              </a:ext>
            </a:extLst>
          </p:cNvPr>
          <p:cNvSpPr txBox="1">
            <a:spLocks/>
          </p:cNvSpPr>
          <p:nvPr/>
        </p:nvSpPr>
        <p:spPr>
          <a:xfrm>
            <a:off x="11757736" y="6435889"/>
            <a:ext cx="40185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090D96-FD3E-4E13-902B-C37C7FD44BCD}" type="slidenum">
              <a:rPr lang="en-US" sz="1400" smtClean="0">
                <a:solidFill>
                  <a:srgbClr val="000066"/>
                </a:solidFill>
                <a:latin typeface="Tahoma" panose="020B0604030504040204" pitchFamily="34" charset="0"/>
                <a:ea typeface="Tahoma" panose="020B0604030504040204" pitchFamily="34" charset="0"/>
                <a:cs typeface="Tahoma" panose="020B0604030504040204" pitchFamily="34" charset="0"/>
              </a:rPr>
              <a:pPr algn="r"/>
              <a:t>4</a:t>
            </a:fld>
            <a:endParaRPr lang="en-US" sz="14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921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p:cNvSpPr/>
          <p:nvPr/>
        </p:nvSpPr>
        <p:spPr>
          <a:xfrm>
            <a:off x="0" y="99588"/>
            <a:ext cx="12191999" cy="110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CuadroTexto 4">
            <a:extLst>
              <a:ext uri="{FF2B5EF4-FFF2-40B4-BE49-F238E27FC236}">
                <a16:creationId xmlns:a16="http://schemas.microsoft.com/office/drawing/2014/main" id="{3C96BE3E-3324-44F4-A026-A0D717E60738}"/>
              </a:ext>
            </a:extLst>
          </p:cNvPr>
          <p:cNvSpPr txBox="1"/>
          <p:nvPr/>
        </p:nvSpPr>
        <p:spPr>
          <a:xfrm>
            <a:off x="268609" y="114810"/>
            <a:ext cx="8958889" cy="9541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PA" sz="2800" b="1" i="0" u="none" strike="noStrike" kern="1200" cap="none" spc="0" normalizeH="0" baseline="0" noProof="0" dirty="0">
                <a:ln>
                  <a:noFill/>
                </a:ln>
                <a:solidFill>
                  <a:srgbClr val="002060"/>
                </a:solidFill>
                <a:effectLst/>
                <a:uLnTx/>
                <a:uFillTx/>
                <a:latin typeface="Calibri Light" panose="020F0302020204030204"/>
                <a:ea typeface="+mn-ea"/>
                <a:cs typeface="Arial" pitchFamily="34" charset="0"/>
              </a:rPr>
              <a:t>PROYECCIONES DE CRECIMIENTO ECONÓMICO DE PANAMÁ</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PA" sz="2800" i="0" u="none" strike="noStrike" kern="1200" cap="none" spc="0" normalizeH="0" baseline="0" noProof="0" dirty="0">
                <a:ln>
                  <a:noFill/>
                </a:ln>
                <a:solidFill>
                  <a:srgbClr val="002060"/>
                </a:solidFill>
                <a:effectLst/>
                <a:uLnTx/>
                <a:uFillTx/>
                <a:latin typeface="Calibri Light" panose="020F0302020204030204"/>
                <a:ea typeface="+mn-ea"/>
                <a:cs typeface="Arial" pitchFamily="34" charset="0"/>
              </a:rPr>
              <a:t>P</a:t>
            </a:r>
            <a:r>
              <a:rPr lang="es-PA" sz="2800" dirty="0">
                <a:solidFill>
                  <a:srgbClr val="002060"/>
                </a:solidFill>
                <a:latin typeface="Calibri Light" panose="020F0302020204030204"/>
                <a:cs typeface="Arial" pitchFamily="34" charset="0"/>
              </a:rPr>
              <a:t>ARA EL AÑO </a:t>
            </a:r>
            <a:r>
              <a:rPr kumimoji="0" lang="es-PA" sz="2800" i="0" u="none" strike="noStrike" kern="1200" cap="none" spc="0" normalizeH="0" baseline="0" noProof="0" dirty="0">
                <a:ln>
                  <a:noFill/>
                </a:ln>
                <a:solidFill>
                  <a:srgbClr val="002060"/>
                </a:solidFill>
                <a:effectLst/>
                <a:uLnTx/>
                <a:uFillTx/>
                <a:latin typeface="Calibri Light" panose="020F0302020204030204"/>
                <a:ea typeface="+mn-ea"/>
                <a:cs typeface="Arial" pitchFamily="34" charset="0"/>
              </a:rPr>
              <a:t>2021 (EN PORCENTAJES)</a:t>
            </a:r>
          </a:p>
        </p:txBody>
      </p:sp>
      <p:cxnSp>
        <p:nvCxnSpPr>
          <p:cNvPr id="6" name="Conector recto 5">
            <a:extLst>
              <a:ext uri="{FF2B5EF4-FFF2-40B4-BE49-F238E27FC236}">
                <a16:creationId xmlns:a16="http://schemas.microsoft.com/office/drawing/2014/main" id="{83318B06-4BA4-416A-B61D-FE57A1F176BD}"/>
              </a:ext>
            </a:extLst>
          </p:cNvPr>
          <p:cNvCxnSpPr/>
          <p:nvPr/>
        </p:nvCxnSpPr>
        <p:spPr>
          <a:xfrm>
            <a:off x="8372" y="1178350"/>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523621" y="136893"/>
            <a:ext cx="1399770" cy="90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4">
            <a:extLst>
              <a:ext uri="{FF2B5EF4-FFF2-40B4-BE49-F238E27FC236}">
                <a16:creationId xmlns:a16="http://schemas.microsoft.com/office/drawing/2014/main" id="{B17659CF-50EC-489B-93F7-BFC5EBE0D3ED}"/>
              </a:ext>
            </a:extLst>
          </p:cNvPr>
          <p:cNvSpPr/>
          <p:nvPr/>
        </p:nvSpPr>
        <p:spPr bwMode="gray">
          <a:xfrm>
            <a:off x="0" y="6696382"/>
            <a:ext cx="12192000" cy="166337"/>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prstClr val="white"/>
              </a:solidFill>
            </a:endParaRPr>
          </a:p>
        </p:txBody>
      </p:sp>
      <p:graphicFrame>
        <p:nvGraphicFramePr>
          <p:cNvPr id="4" name="Tabla 3">
            <a:extLst>
              <a:ext uri="{FF2B5EF4-FFF2-40B4-BE49-F238E27FC236}">
                <a16:creationId xmlns:a16="http://schemas.microsoft.com/office/drawing/2014/main" id="{ADF0A672-3A75-44A0-823B-A7925249BEA5}"/>
              </a:ext>
            </a:extLst>
          </p:cNvPr>
          <p:cNvGraphicFramePr>
            <a:graphicFrameLocks noGrp="1"/>
          </p:cNvGraphicFramePr>
          <p:nvPr>
            <p:extLst>
              <p:ext uri="{D42A27DB-BD31-4B8C-83A1-F6EECF244321}">
                <p14:modId xmlns:p14="http://schemas.microsoft.com/office/powerpoint/2010/main" val="2136273864"/>
              </p:ext>
            </p:extLst>
          </p:nvPr>
        </p:nvGraphicFramePr>
        <p:xfrm>
          <a:off x="318479" y="1706269"/>
          <a:ext cx="11488510" cy="3969914"/>
        </p:xfrm>
        <a:graphic>
          <a:graphicData uri="http://schemas.openxmlformats.org/drawingml/2006/table">
            <a:tbl>
              <a:tblPr firstRow="1" bandRow="1"/>
              <a:tblGrid>
                <a:gridCol w="8517744">
                  <a:extLst>
                    <a:ext uri="{9D8B030D-6E8A-4147-A177-3AD203B41FA5}">
                      <a16:colId xmlns:a16="http://schemas.microsoft.com/office/drawing/2014/main" val="4235651469"/>
                    </a:ext>
                  </a:extLst>
                </a:gridCol>
                <a:gridCol w="2970766">
                  <a:extLst>
                    <a:ext uri="{9D8B030D-6E8A-4147-A177-3AD203B41FA5}">
                      <a16:colId xmlns:a16="http://schemas.microsoft.com/office/drawing/2014/main" val="2944732058"/>
                    </a:ext>
                  </a:extLst>
                </a:gridCol>
              </a:tblGrid>
              <a:tr h="445968">
                <a:tc>
                  <a:txBody>
                    <a:bodyPr/>
                    <a:lstStyle/>
                    <a:p>
                      <a:pPr algn="ctr" rtl="0" fontAlgn="ctr"/>
                      <a:r>
                        <a:rPr lang="es-PA" sz="1600" b="1" i="0" u="none" strike="noStrike" dirty="0">
                          <a:solidFill>
                            <a:srgbClr val="FFFFFF"/>
                          </a:solidFill>
                          <a:effectLst/>
                          <a:latin typeface="Tahoma" panose="020B0604030504040204" pitchFamily="34" charset="0"/>
                        </a:rPr>
                        <a:t>Institución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66"/>
                    </a:solidFill>
                  </a:tcPr>
                </a:tc>
                <a:tc>
                  <a:txBody>
                    <a:bodyPr/>
                    <a:lstStyle/>
                    <a:p>
                      <a:pPr algn="ctr" rtl="0" fontAlgn="ctr"/>
                      <a:r>
                        <a:rPr lang="es-PA" sz="1600" b="1" i="0" u="none" strike="noStrike" dirty="0">
                          <a:solidFill>
                            <a:srgbClr val="FFFFFF"/>
                          </a:solidFill>
                          <a:effectLst/>
                          <a:latin typeface="Tahoma" panose="020B0604030504040204" pitchFamily="34" charset="0"/>
                        </a:rPr>
                        <a:t> Proyección </a:t>
                      </a:r>
                    </a:p>
                    <a:p>
                      <a:pPr algn="ctr" rtl="0" fontAlgn="ctr"/>
                      <a:r>
                        <a:rPr lang="es-PA" sz="1600" b="1" i="0" u="none" strike="noStrike" dirty="0">
                          <a:solidFill>
                            <a:srgbClr val="FFFFFF"/>
                          </a:solidFill>
                          <a:effectLst/>
                          <a:latin typeface="Tahoma" panose="020B0604030504040204" pitchFamily="34" charset="0"/>
                        </a:rPr>
                        <a:t> (en porcentaje)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66"/>
                    </a:solidFill>
                  </a:tcPr>
                </a:tc>
                <a:extLst>
                  <a:ext uri="{0D108BD9-81ED-4DB2-BD59-A6C34878D82A}">
                    <a16:rowId xmlns:a16="http://schemas.microsoft.com/office/drawing/2014/main" val="1747839055"/>
                  </a:ext>
                </a:extLst>
              </a:tr>
              <a:tr h="456599">
                <a:tc>
                  <a:txBody>
                    <a:bodyPr/>
                    <a:lstStyle/>
                    <a:p>
                      <a:pPr algn="l" rtl="0" fontAlgn="ctr"/>
                      <a:r>
                        <a:rPr lang="es-PA" sz="1600" b="1" i="0" u="none" strike="noStrike" dirty="0">
                          <a:solidFill>
                            <a:srgbClr val="FFFFFF"/>
                          </a:solidFill>
                          <a:effectLst/>
                          <a:latin typeface="Tahoma" panose="020B0604030504040204" pitchFamily="34" charset="0"/>
                        </a:rPr>
                        <a:t>Ministerio de Economía y Finanzas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PA" sz="1600" b="1" i="0" u="none" strike="noStrike" dirty="0">
                          <a:solidFill>
                            <a:srgbClr val="FFFFFF"/>
                          </a:solidFill>
                          <a:effectLst/>
                          <a:latin typeface="Tahoma" panose="020B0604030504040204" pitchFamily="34" charset="0"/>
                        </a:rPr>
                        <a:t>                               9.0 </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962303617"/>
                  </a:ext>
                </a:extLst>
              </a:tr>
              <a:tr h="332121">
                <a:tc>
                  <a:txBody>
                    <a:bodyPr/>
                    <a:lstStyle/>
                    <a:p>
                      <a:pPr algn="l" rtl="0" fontAlgn="ctr"/>
                      <a:r>
                        <a:rPr lang="es-419" sz="1600" b="0" i="0" u="none" strike="noStrike" dirty="0">
                          <a:solidFill>
                            <a:srgbClr val="1F4E78"/>
                          </a:solidFill>
                          <a:effectLst/>
                          <a:latin typeface="Tahoma" panose="020B0604030504040204" pitchFamily="34" charset="0"/>
                        </a:rPr>
                        <a:t>Cámara de Comercio, Industria y Agricultura de Panamá (octubre 2021)</a:t>
                      </a:r>
                      <a:endParaRPr lang="es-PA" sz="1600" b="0" i="0" u="none" strike="noStrike" dirty="0">
                        <a:solidFill>
                          <a:srgbClr val="1F4E78"/>
                        </a:solidFill>
                        <a:effectLst/>
                        <a:latin typeface="Tahoma" panose="020B060403050404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419" sz="1600" b="0" i="0" u="none" strike="noStrike" dirty="0">
                          <a:solidFill>
                            <a:srgbClr val="1F4E78"/>
                          </a:solidFill>
                          <a:effectLst/>
                          <a:latin typeface="Tahoma" panose="020B0604030504040204" pitchFamily="34" charset="0"/>
                        </a:rPr>
                        <a:t>13.8</a:t>
                      </a:r>
                      <a:endParaRPr lang="es-PA" sz="1600" b="0" i="0" u="none" strike="noStrike" dirty="0">
                        <a:solidFill>
                          <a:srgbClr val="1F4E78"/>
                        </a:solidFill>
                        <a:effectLst/>
                        <a:latin typeface="Tahoma" panose="020B0604030504040204" pitchFamily="34" charset="0"/>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4939751"/>
                  </a:ext>
                </a:extLst>
              </a:tr>
              <a:tr h="332121">
                <a:tc>
                  <a:txBody>
                    <a:bodyPr/>
                    <a:lstStyle/>
                    <a:p>
                      <a:pPr algn="l" rtl="0" fontAlgn="ctr"/>
                      <a:r>
                        <a:rPr lang="es-PA" sz="1600" b="0" i="0" u="none" strike="noStrike" dirty="0">
                          <a:solidFill>
                            <a:srgbClr val="1F4E78"/>
                          </a:solidFill>
                          <a:effectLst/>
                          <a:latin typeface="Tahoma" panose="020B0604030504040204" pitchFamily="34" charset="0"/>
                        </a:rPr>
                        <a:t>FMI (octubre 2021)</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PA" sz="1600" b="0" i="0" u="none" strike="noStrike" dirty="0">
                          <a:solidFill>
                            <a:srgbClr val="1F4E78"/>
                          </a:solidFill>
                          <a:effectLst/>
                          <a:latin typeface="Tahoma" panose="020B0604030504040204" pitchFamily="34" charset="0"/>
                        </a:rPr>
                        <a:t>                             12.0 </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6451703"/>
                  </a:ext>
                </a:extLst>
              </a:tr>
              <a:tr h="332121">
                <a:tc>
                  <a:txBody>
                    <a:bodyPr/>
                    <a:lstStyle/>
                    <a:p>
                      <a:pPr algn="l" rtl="0" fontAlgn="ctr"/>
                      <a:r>
                        <a:rPr lang="es-PA" sz="1600" b="0" i="0" u="none" strike="noStrike" dirty="0">
                          <a:solidFill>
                            <a:srgbClr val="1F4E78"/>
                          </a:solidFill>
                          <a:effectLst/>
                          <a:latin typeface="Tahoma" panose="020B0604030504040204" pitchFamily="34" charset="0"/>
                        </a:rPr>
                        <a:t>Fitch (septiembre 2021)</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PA" sz="1600" b="0" i="0" u="none" strike="noStrike" dirty="0">
                          <a:solidFill>
                            <a:srgbClr val="1F4E78"/>
                          </a:solidFill>
                          <a:effectLst/>
                          <a:latin typeface="Tahoma" panose="020B0604030504040204" pitchFamily="34" charset="0"/>
                        </a:rPr>
                        <a:t>                               12.1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8731373"/>
                  </a:ext>
                </a:extLst>
              </a:tr>
              <a:tr h="332121">
                <a:tc>
                  <a:txBody>
                    <a:bodyPr/>
                    <a:lstStyle/>
                    <a:p>
                      <a:pPr algn="l" rtl="0" fontAlgn="ctr"/>
                      <a:r>
                        <a:rPr lang="es-PA" sz="1600" b="0" i="0" u="none" strike="noStrike" dirty="0">
                          <a:solidFill>
                            <a:srgbClr val="1F4E78"/>
                          </a:solidFill>
                          <a:effectLst/>
                          <a:latin typeface="Tahoma" panose="020B0604030504040204" pitchFamily="34" charset="0"/>
                        </a:rPr>
                        <a:t>CEPAL (agosto 2021)</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PA" sz="1600" b="0" i="0" u="none" strike="noStrike" dirty="0">
                          <a:solidFill>
                            <a:srgbClr val="1F4E78"/>
                          </a:solidFill>
                          <a:effectLst/>
                          <a:latin typeface="Tahoma" panose="020B0604030504040204" pitchFamily="34" charset="0"/>
                        </a:rPr>
                        <a:t>                             12.0 </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1746279"/>
                  </a:ext>
                </a:extLst>
              </a:tr>
              <a:tr h="332121">
                <a:tc>
                  <a:txBody>
                    <a:bodyPr/>
                    <a:lstStyle/>
                    <a:p>
                      <a:pPr algn="l" rtl="0" fontAlgn="ctr"/>
                      <a:r>
                        <a:rPr lang="es-PA" sz="1600" b="0" i="0" u="none" strike="noStrike" dirty="0">
                          <a:solidFill>
                            <a:srgbClr val="1F4E78"/>
                          </a:solidFill>
                          <a:effectLst/>
                          <a:latin typeface="Tahoma" panose="020B0604030504040204" pitchFamily="34" charset="0"/>
                        </a:rPr>
                        <a:t>The Economist, Unidad de Inteligencia (mayo 2021)</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PA" sz="1600" b="0" i="0" u="none" strike="noStrike" dirty="0">
                          <a:solidFill>
                            <a:srgbClr val="1F4E78"/>
                          </a:solidFill>
                          <a:effectLst/>
                          <a:latin typeface="Tahoma" panose="020B0604030504040204" pitchFamily="34" charset="0"/>
                        </a:rPr>
                        <a:t>                             11.0 </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4948016"/>
                  </a:ext>
                </a:extLst>
              </a:tr>
              <a:tr h="359142">
                <a:tc>
                  <a:txBody>
                    <a:bodyPr/>
                    <a:lstStyle/>
                    <a:p>
                      <a:pPr algn="l" rtl="0" fontAlgn="ctr"/>
                      <a:r>
                        <a:rPr lang="es-PA" sz="1600" b="0" i="0" u="none" strike="noStrike" dirty="0">
                          <a:solidFill>
                            <a:srgbClr val="1F4E78"/>
                          </a:solidFill>
                          <a:effectLst/>
                          <a:latin typeface="Tahoma" panose="020B0604030504040204" pitchFamily="34" charset="0"/>
                        </a:rPr>
                        <a:t>Banco Mundial (septiembre 2021)</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PA" sz="1600" b="0" i="0" u="none" strike="noStrike" dirty="0">
                          <a:solidFill>
                            <a:srgbClr val="1F4E78"/>
                          </a:solidFill>
                          <a:effectLst/>
                          <a:latin typeface="Tahoma" panose="020B0604030504040204" pitchFamily="34" charset="0"/>
                        </a:rPr>
                        <a:t>                               9.9 </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9144014"/>
                  </a:ext>
                </a:extLst>
              </a:tr>
              <a:tr h="332121">
                <a:tc>
                  <a:txBody>
                    <a:bodyPr/>
                    <a:lstStyle/>
                    <a:p>
                      <a:pPr algn="l" rtl="0" fontAlgn="ctr"/>
                      <a:r>
                        <a:rPr lang="es-PA" sz="1600" b="0" i="0" u="none" strike="noStrike" dirty="0">
                          <a:solidFill>
                            <a:srgbClr val="1F4E78"/>
                          </a:solidFill>
                          <a:effectLst/>
                          <a:latin typeface="Tahoma" panose="020B0604030504040204" pitchFamily="34" charset="0"/>
                        </a:rPr>
                        <a:t>BOFA (junio 2021)</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PA" sz="1600" b="0" i="0" u="none" strike="noStrike" dirty="0">
                          <a:solidFill>
                            <a:srgbClr val="1F4E78"/>
                          </a:solidFill>
                          <a:effectLst/>
                          <a:latin typeface="Tahoma" panose="020B0604030504040204" pitchFamily="34" charset="0"/>
                        </a:rPr>
                        <a:t>                               9.5 </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3379519"/>
                  </a:ext>
                </a:extLst>
              </a:tr>
              <a:tr h="332121">
                <a:tc>
                  <a:txBody>
                    <a:bodyPr/>
                    <a:lstStyle/>
                    <a:p>
                      <a:pPr algn="l" rtl="0" fontAlgn="ctr"/>
                      <a:r>
                        <a:rPr lang="es-PA" sz="1600" b="0" i="0" u="none" strike="noStrike" dirty="0">
                          <a:solidFill>
                            <a:srgbClr val="1F4E78"/>
                          </a:solidFill>
                          <a:effectLst/>
                          <a:latin typeface="Tahoma" panose="020B0604030504040204" pitchFamily="34" charset="0"/>
                        </a:rPr>
                        <a:t>Standard &amp; </a:t>
                      </a:r>
                      <a:r>
                        <a:rPr lang="es-PA" sz="1600" b="0" i="0" u="none" strike="noStrike" dirty="0" err="1">
                          <a:solidFill>
                            <a:srgbClr val="1F4E78"/>
                          </a:solidFill>
                          <a:effectLst/>
                          <a:latin typeface="Tahoma" panose="020B0604030504040204" pitchFamily="34" charset="0"/>
                        </a:rPr>
                        <a:t>Poor's</a:t>
                      </a:r>
                      <a:r>
                        <a:rPr lang="es-PA" sz="1600" b="0" i="0" u="none" strike="noStrike" dirty="0">
                          <a:solidFill>
                            <a:srgbClr val="1F4E78"/>
                          </a:solidFill>
                          <a:effectLst/>
                          <a:latin typeface="Tahoma" panose="020B0604030504040204" pitchFamily="34" charset="0"/>
                        </a:rPr>
                        <a:t> (agosto 2021)</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PA" sz="1600" b="0" i="0" u="none" strike="noStrike" dirty="0">
                          <a:solidFill>
                            <a:srgbClr val="1F4E78"/>
                          </a:solidFill>
                          <a:effectLst/>
                          <a:latin typeface="Tahoma" panose="020B0604030504040204" pitchFamily="34" charset="0"/>
                        </a:rPr>
                        <a:t>                               9.0 </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6065712"/>
                  </a:ext>
                </a:extLst>
              </a:tr>
              <a:tr h="332121">
                <a:tc>
                  <a:txBody>
                    <a:bodyPr/>
                    <a:lstStyle/>
                    <a:p>
                      <a:pPr algn="l" rtl="0" fontAlgn="ctr"/>
                      <a:r>
                        <a:rPr lang="es-PA" sz="1600" b="0" i="0" u="none" strike="noStrike" dirty="0">
                          <a:solidFill>
                            <a:srgbClr val="1F4E78"/>
                          </a:solidFill>
                          <a:effectLst/>
                          <a:latin typeface="Tahoma" panose="020B0604030504040204" pitchFamily="34" charset="0"/>
                        </a:rPr>
                        <a:t>Moody´s (mayo 2021)</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PA" sz="1600" b="0" i="0" u="none" strike="noStrike" dirty="0">
                          <a:solidFill>
                            <a:srgbClr val="1F4E78"/>
                          </a:solidFill>
                          <a:effectLst/>
                          <a:latin typeface="Tahoma" panose="020B0604030504040204" pitchFamily="34" charset="0"/>
                        </a:rPr>
                        <a:t> 8.0 – 10.0 </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144288"/>
                  </a:ext>
                </a:extLst>
              </a:tr>
            </a:tbl>
          </a:graphicData>
        </a:graphic>
      </p:graphicFrame>
      <p:sp>
        <p:nvSpPr>
          <p:cNvPr id="12" name="Marcador de número de diapositiva 3">
            <a:extLst>
              <a:ext uri="{FF2B5EF4-FFF2-40B4-BE49-F238E27FC236}">
                <a16:creationId xmlns:a16="http://schemas.microsoft.com/office/drawing/2014/main" id="{E433AADB-5831-44F7-B3FE-DE7EE8B12927}"/>
              </a:ext>
            </a:extLst>
          </p:cNvPr>
          <p:cNvSpPr txBox="1">
            <a:spLocks/>
          </p:cNvSpPr>
          <p:nvPr/>
        </p:nvSpPr>
        <p:spPr>
          <a:xfrm>
            <a:off x="11693568" y="6467973"/>
            <a:ext cx="40185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090D96-FD3E-4E13-902B-C37C7FD44BCD}" type="slidenum">
              <a:rPr lang="en-US" sz="1200" smtClean="0">
                <a:solidFill>
                  <a:srgbClr val="000066"/>
                </a:solidFill>
              </a:rPr>
              <a:pPr algn="r"/>
              <a:t>5</a:t>
            </a:fld>
            <a:endParaRPr lang="en-US" sz="1200" dirty="0">
              <a:solidFill>
                <a:srgbClr val="000066"/>
              </a:solidFill>
            </a:endParaRPr>
          </a:p>
        </p:txBody>
      </p:sp>
    </p:spTree>
    <p:extLst>
      <p:ext uri="{BB962C8B-B14F-4D97-AF65-F5344CB8AC3E}">
        <p14:creationId xmlns:p14="http://schemas.microsoft.com/office/powerpoint/2010/main" val="44981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ítulo 2">
            <a:extLst>
              <a:ext uri="{FF2B5EF4-FFF2-40B4-BE49-F238E27FC236}">
                <a16:creationId xmlns:a16="http://schemas.microsoft.com/office/drawing/2014/main" id="{1DA15EF0-5997-45E6-B58E-1D7FBD426F90}"/>
              </a:ext>
            </a:extLst>
          </p:cNvPr>
          <p:cNvSpPr txBox="1">
            <a:spLocks/>
          </p:cNvSpPr>
          <p:nvPr/>
        </p:nvSpPr>
        <p:spPr>
          <a:xfrm>
            <a:off x="1623463" y="94281"/>
            <a:ext cx="5897932" cy="6518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PA" sz="2100" b="1" i="0" u="none" strike="noStrike" kern="1200" cap="none" spc="0" normalizeH="0" baseline="0" noProof="0" dirty="0">
              <a:ln>
                <a:noFill/>
              </a:ln>
              <a:solidFill>
                <a:srgbClr val="5EBEE4">
                  <a:lumMod val="50000"/>
                </a:srgbClr>
              </a:solidFill>
              <a:effectLst/>
              <a:uLnTx/>
              <a:uFillTx/>
              <a:latin typeface="Arial"/>
              <a:ea typeface="Arial Unicode MS"/>
              <a:cs typeface="+mj-cs"/>
            </a:endParaRPr>
          </a:p>
        </p:txBody>
      </p:sp>
      <p:sp>
        <p:nvSpPr>
          <p:cNvPr id="7" name="Marcador de número de diapositiva 5"/>
          <p:cNvSpPr txBox="1">
            <a:spLocks/>
          </p:cNvSpPr>
          <p:nvPr/>
        </p:nvSpPr>
        <p:spPr>
          <a:xfrm>
            <a:off x="11451102" y="6430197"/>
            <a:ext cx="694852" cy="313479"/>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s-PA" sz="1200" dirty="0">
              <a:solidFill>
                <a:srgbClr val="003366"/>
              </a:solidFill>
              <a:latin typeface="Tahoma" panose="020B0604030504040204" pitchFamily="34" charset="0"/>
              <a:ea typeface="Tahoma" panose="020B0604030504040204" pitchFamily="34" charset="0"/>
              <a:cs typeface="Tahoma" panose="020B0604030504040204" pitchFamily="34" charset="0"/>
            </a:endParaRPr>
          </a:p>
        </p:txBody>
      </p:sp>
      <p:sp>
        <p:nvSpPr>
          <p:cNvPr id="10" name="Título 2">
            <a:extLst>
              <a:ext uri="{FF2B5EF4-FFF2-40B4-BE49-F238E27FC236}">
                <a16:creationId xmlns:a16="http://schemas.microsoft.com/office/drawing/2014/main" id="{93BCC6B5-E418-4418-9D58-B6A68680DAA8}"/>
              </a:ext>
            </a:extLst>
          </p:cNvPr>
          <p:cNvSpPr txBox="1">
            <a:spLocks/>
          </p:cNvSpPr>
          <p:nvPr/>
        </p:nvSpPr>
        <p:spPr>
          <a:xfrm>
            <a:off x="1623463" y="94281"/>
            <a:ext cx="5897932" cy="6518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PA" sz="2100" b="1" i="0" u="none" strike="noStrike" kern="1200" cap="none" spc="0" normalizeH="0" baseline="0" noProof="0" dirty="0">
              <a:ln>
                <a:noFill/>
              </a:ln>
              <a:solidFill>
                <a:srgbClr val="5EBEE4">
                  <a:lumMod val="50000"/>
                </a:srgbClr>
              </a:solidFill>
              <a:effectLst/>
              <a:uLnTx/>
              <a:uFillTx/>
              <a:latin typeface="Arial"/>
              <a:ea typeface="Arial Unicode MS"/>
              <a:cs typeface="+mj-cs"/>
            </a:endParaRPr>
          </a:p>
        </p:txBody>
      </p:sp>
      <p:sp>
        <p:nvSpPr>
          <p:cNvPr id="11" name="Título 2">
            <a:extLst>
              <a:ext uri="{FF2B5EF4-FFF2-40B4-BE49-F238E27FC236}">
                <a16:creationId xmlns:a16="http://schemas.microsoft.com/office/drawing/2014/main" id="{3EDF0BEA-626A-469E-8DFF-AD483B7D895D}"/>
              </a:ext>
            </a:extLst>
          </p:cNvPr>
          <p:cNvSpPr txBox="1">
            <a:spLocks/>
          </p:cNvSpPr>
          <p:nvPr/>
        </p:nvSpPr>
        <p:spPr>
          <a:xfrm>
            <a:off x="1623463" y="94281"/>
            <a:ext cx="5897932" cy="6518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PA" sz="2100" b="1" i="0" u="none" strike="noStrike" kern="1200" cap="none" spc="0" normalizeH="0" baseline="0" noProof="0" dirty="0">
              <a:ln>
                <a:noFill/>
              </a:ln>
              <a:solidFill>
                <a:srgbClr val="5EBEE4">
                  <a:lumMod val="50000"/>
                </a:srgbClr>
              </a:solidFill>
              <a:effectLst/>
              <a:uLnTx/>
              <a:uFillTx/>
              <a:latin typeface="Arial"/>
              <a:ea typeface="Arial Unicode MS"/>
              <a:cs typeface="+mj-cs"/>
            </a:endParaRPr>
          </a:p>
        </p:txBody>
      </p:sp>
      <p:pic>
        <p:nvPicPr>
          <p:cNvPr id="12" name="Imagen 1">
            <a:extLst>
              <a:ext uri="{FF2B5EF4-FFF2-40B4-BE49-F238E27FC236}">
                <a16:creationId xmlns:a16="http://schemas.microsoft.com/office/drawing/2014/main" id="{1E8C2475-AF49-4842-9006-98E1ED60BD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612342" y="139387"/>
            <a:ext cx="1443038" cy="93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ector recto 12">
            <a:extLst>
              <a:ext uri="{FF2B5EF4-FFF2-40B4-BE49-F238E27FC236}">
                <a16:creationId xmlns:a16="http://schemas.microsoft.com/office/drawing/2014/main" id="{BA3D9D06-B807-4760-9859-5BC1E3F5A369}"/>
              </a:ext>
            </a:extLst>
          </p:cNvPr>
          <p:cNvCxnSpPr/>
          <p:nvPr/>
        </p:nvCxnSpPr>
        <p:spPr>
          <a:xfrm>
            <a:off x="0" y="1172216"/>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C913C216-FA65-42A8-978C-F595F08BC1CE}"/>
              </a:ext>
            </a:extLst>
          </p:cNvPr>
          <p:cNvSpPr txBox="1"/>
          <p:nvPr/>
        </p:nvSpPr>
        <p:spPr>
          <a:xfrm>
            <a:off x="152662" y="113876"/>
            <a:ext cx="10238651" cy="954107"/>
          </a:xfrm>
          <a:prstGeom prst="rect">
            <a:avLst/>
          </a:prstGeom>
          <a:noFill/>
        </p:spPr>
        <p:txBody>
          <a:bodyPr wrap="square" rtlCol="0">
            <a:spAutoFit/>
          </a:bodyPr>
          <a:lstStyle/>
          <a:p>
            <a:pPr algn="just"/>
            <a:r>
              <a:rPr lang="es-PA" sz="2800" b="1" dirty="0">
                <a:solidFill>
                  <a:srgbClr val="002060"/>
                </a:solidFill>
                <a:latin typeface="Calibri Light" panose="020F0302020204030204" pitchFamily="34" charset="0"/>
                <a:cs typeface="Calibri Light" panose="020F0302020204030204" pitchFamily="34" charset="0"/>
              </a:rPr>
              <a:t>CRECIMIENTO DEL PIB REAL POR TRIMESTRE</a:t>
            </a:r>
          </a:p>
          <a:p>
            <a:pPr algn="just"/>
            <a:r>
              <a:rPr lang="es-PA" sz="2800" dirty="0">
                <a:solidFill>
                  <a:srgbClr val="002060"/>
                </a:solidFill>
                <a:latin typeface="Calibri Light" panose="020F0302020204030204" pitchFamily="34" charset="0"/>
                <a:cs typeface="Calibri Light" panose="020F0302020204030204" pitchFamily="34" charset="0"/>
              </a:rPr>
              <a:t>2019 A II TRIMESTRE 2021 (EN PORCENTAJES)</a:t>
            </a:r>
          </a:p>
        </p:txBody>
      </p:sp>
      <p:graphicFrame>
        <p:nvGraphicFramePr>
          <p:cNvPr id="16" name="Gráfico 15">
            <a:extLst>
              <a:ext uri="{FF2B5EF4-FFF2-40B4-BE49-F238E27FC236}">
                <a16:creationId xmlns:a16="http://schemas.microsoft.com/office/drawing/2014/main" id="{DF6C9293-3BA1-4AAB-929F-CAA832932FBB}"/>
              </a:ext>
            </a:extLst>
          </p:cNvPr>
          <p:cNvGraphicFramePr>
            <a:graphicFrameLocks/>
          </p:cNvGraphicFramePr>
          <p:nvPr>
            <p:extLst>
              <p:ext uri="{D42A27DB-BD31-4B8C-83A1-F6EECF244321}">
                <p14:modId xmlns:p14="http://schemas.microsoft.com/office/powerpoint/2010/main" val="4063945974"/>
              </p:ext>
            </p:extLst>
          </p:nvPr>
        </p:nvGraphicFramePr>
        <p:xfrm>
          <a:off x="140367" y="1991922"/>
          <a:ext cx="11815072" cy="4370036"/>
        </p:xfrm>
        <a:graphic>
          <a:graphicData uri="http://schemas.openxmlformats.org/drawingml/2006/chart">
            <c:chart xmlns:c="http://schemas.openxmlformats.org/drawingml/2006/chart" xmlns:r="http://schemas.openxmlformats.org/officeDocument/2006/relationships" r:id="rId4"/>
          </a:graphicData>
        </a:graphic>
      </p:graphicFrame>
      <p:sp>
        <p:nvSpPr>
          <p:cNvPr id="17" name="CuadroTexto 16">
            <a:extLst>
              <a:ext uri="{FF2B5EF4-FFF2-40B4-BE49-F238E27FC236}">
                <a16:creationId xmlns:a16="http://schemas.microsoft.com/office/drawing/2014/main" id="{E59A7F55-ACAD-4B95-85A0-FF527F35F286}"/>
              </a:ext>
            </a:extLst>
          </p:cNvPr>
          <p:cNvSpPr txBox="1"/>
          <p:nvPr/>
        </p:nvSpPr>
        <p:spPr>
          <a:xfrm>
            <a:off x="136620" y="1382014"/>
            <a:ext cx="11818819" cy="400110"/>
          </a:xfrm>
          <a:prstGeom prst="rect">
            <a:avLst/>
          </a:prstGeom>
          <a:solidFill>
            <a:srgbClr val="003366"/>
          </a:solidFill>
        </p:spPr>
        <p:txBody>
          <a:bodyPr wrap="square" rtlCol="0">
            <a:spAutoFit/>
          </a:bodyPr>
          <a:lstStyle/>
          <a:p>
            <a:r>
              <a:rPr lang="es-419" sz="2000" b="1" dirty="0">
                <a:solidFill>
                  <a:schemeClr val="bg1"/>
                </a:solidFill>
                <a:latin typeface="Tahoma" panose="020B0604030504040204" pitchFamily="34" charset="0"/>
                <a:ea typeface="Tahoma" panose="020B0604030504040204" pitchFamily="34" charset="0"/>
                <a:cs typeface="Tahoma" panose="020B0604030504040204" pitchFamily="34" charset="0"/>
              </a:rPr>
              <a:t>PIB creció 10% en el Primer Semestre de 2021</a:t>
            </a:r>
            <a:endParaRPr lang="es-PA"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ángulo 4">
            <a:extLst>
              <a:ext uri="{FF2B5EF4-FFF2-40B4-BE49-F238E27FC236}">
                <a16:creationId xmlns:a16="http://schemas.microsoft.com/office/drawing/2014/main" id="{6102B043-2033-45F5-BEB5-0C14E2F060E5}"/>
              </a:ext>
            </a:extLst>
          </p:cNvPr>
          <p:cNvSpPr/>
          <p:nvPr/>
        </p:nvSpPr>
        <p:spPr bwMode="gray">
          <a:xfrm>
            <a:off x="0" y="6696382"/>
            <a:ext cx="12192000" cy="166337"/>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prstClr val="white"/>
              </a:solidFill>
            </a:endParaRPr>
          </a:p>
        </p:txBody>
      </p:sp>
      <p:sp>
        <p:nvSpPr>
          <p:cNvPr id="18" name="Marcador de número de diapositiva 3">
            <a:extLst>
              <a:ext uri="{FF2B5EF4-FFF2-40B4-BE49-F238E27FC236}">
                <a16:creationId xmlns:a16="http://schemas.microsoft.com/office/drawing/2014/main" id="{ACACD999-4E4F-4853-9D2C-21419D367608}"/>
              </a:ext>
            </a:extLst>
          </p:cNvPr>
          <p:cNvSpPr txBox="1">
            <a:spLocks/>
          </p:cNvSpPr>
          <p:nvPr/>
        </p:nvSpPr>
        <p:spPr>
          <a:xfrm>
            <a:off x="11693568" y="6467973"/>
            <a:ext cx="40185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090D96-FD3E-4E13-902B-C37C7FD44BCD}" type="slidenum">
              <a:rPr lang="en-US" sz="1200" smtClean="0">
                <a:solidFill>
                  <a:srgbClr val="000066"/>
                </a:solidFill>
              </a:rPr>
              <a:pPr algn="r"/>
              <a:t>6</a:t>
            </a:fld>
            <a:endParaRPr lang="en-US" sz="1200" dirty="0">
              <a:solidFill>
                <a:srgbClr val="000066"/>
              </a:solidFill>
            </a:endParaRPr>
          </a:p>
        </p:txBody>
      </p:sp>
    </p:spTree>
    <p:extLst>
      <p:ext uri="{BB962C8B-B14F-4D97-AF65-F5344CB8AC3E}">
        <p14:creationId xmlns:p14="http://schemas.microsoft.com/office/powerpoint/2010/main" val="162347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90768-5507-439A-A425-B5AB7E547296}"/>
              </a:ext>
            </a:extLst>
          </p:cNvPr>
          <p:cNvSpPr>
            <a:spLocks noGrp="1"/>
          </p:cNvSpPr>
          <p:nvPr>
            <p:ph type="title"/>
          </p:nvPr>
        </p:nvSpPr>
        <p:spPr>
          <a:xfrm>
            <a:off x="77086" y="127630"/>
            <a:ext cx="10515600" cy="647881"/>
          </a:xfrm>
        </p:spPr>
        <p:txBody>
          <a:bodyPr>
            <a:normAutofit/>
          </a:bodyPr>
          <a:lstStyle/>
          <a:p>
            <a:pPr>
              <a:lnSpc>
                <a:spcPct val="100000"/>
              </a:lnSpc>
              <a:spcBef>
                <a:spcPts val="0"/>
              </a:spcBef>
              <a:defRPr/>
            </a:pPr>
            <a:r>
              <a:rPr lang="es-PA" sz="2800" b="1" dirty="0">
                <a:solidFill>
                  <a:srgbClr val="002060"/>
                </a:solidFill>
                <a:latin typeface="Calibri Light" panose="020F0302020204030204"/>
                <a:ea typeface="+mn-ea"/>
                <a:cs typeface="Arial" pitchFamily="34" charset="0"/>
              </a:rPr>
              <a:t>COMPETITIVIDAD Y CRECIMIENTO: UNA CÍRCULO VIRTUOSO</a:t>
            </a:r>
          </a:p>
        </p:txBody>
      </p:sp>
      <p:pic>
        <p:nvPicPr>
          <p:cNvPr id="4" name="Marcador de contenido 3">
            <a:extLst>
              <a:ext uri="{FF2B5EF4-FFF2-40B4-BE49-F238E27FC236}">
                <a16:creationId xmlns:a16="http://schemas.microsoft.com/office/drawing/2014/main" id="{521BED54-6EE3-4CB6-A07A-18C6F1A08E5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9973" t="30153" r="70247" b="33259"/>
          <a:stretch/>
        </p:blipFill>
        <p:spPr bwMode="auto">
          <a:xfrm>
            <a:off x="6036494" y="1131646"/>
            <a:ext cx="5934506" cy="5236737"/>
          </a:xfrm>
          <a:prstGeom prst="rect">
            <a:avLst/>
          </a:prstGeom>
          <a:ln w="3175">
            <a:solidFill>
              <a:srgbClr val="002060"/>
            </a:solid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6DF17282-E4EB-47C9-B2CA-3645908DF7F8}"/>
              </a:ext>
            </a:extLst>
          </p:cNvPr>
          <p:cNvSpPr txBox="1"/>
          <p:nvPr/>
        </p:nvSpPr>
        <p:spPr>
          <a:xfrm>
            <a:off x="175562" y="4969269"/>
            <a:ext cx="5606261" cy="1427250"/>
          </a:xfrm>
          <a:prstGeom prst="rect">
            <a:avLst/>
          </a:prstGeom>
          <a:noFill/>
        </p:spPr>
        <p:txBody>
          <a:bodyPr wrap="square" rtlCol="0">
            <a:spAutoFit/>
          </a:bodyPr>
          <a:lstStyle/>
          <a:p>
            <a:pPr algn="just"/>
            <a:r>
              <a:rPr lang="es-PA" sz="1400" dirty="0">
                <a:solidFill>
                  <a:srgbClr val="002060"/>
                </a:solidFill>
                <a:effectLst/>
                <a:latin typeface="Tahoma" panose="020B0604030504040204" pitchFamily="34" charset="0"/>
                <a:ea typeface="Tahoma" panose="020B0604030504040204" pitchFamily="34" charset="0"/>
                <a:cs typeface="Tahoma" panose="020B0604030504040204" pitchFamily="34" charset="0"/>
              </a:rPr>
              <a:t>Numerosos estudios demuestran la estrecha correlación entre competitividad y bienestar económico. </a:t>
            </a:r>
          </a:p>
          <a:p>
            <a:pPr algn="just"/>
            <a:endParaRPr lang="es-P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Aft>
                <a:spcPts val="1000"/>
              </a:spcAft>
            </a:pPr>
            <a:r>
              <a:rPr lang="es-PA" sz="1400" b="1" dirty="0">
                <a:solidFill>
                  <a:srgbClr val="002060"/>
                </a:solidFill>
                <a:latin typeface="Tahoma" panose="020B0604030504040204" pitchFamily="34" charset="0"/>
                <a:ea typeface="Tahoma" panose="020B0604030504040204" pitchFamily="34" charset="0"/>
                <a:cs typeface="Tahoma" panose="020B0604030504040204" pitchFamily="34" charset="0"/>
              </a:rPr>
              <a:t>La competitividad genera crecimiento de calidad y sostenido</a:t>
            </a:r>
            <a:r>
              <a:rPr lang="es-PA" sz="1400" dirty="0">
                <a:solidFill>
                  <a:srgbClr val="002060"/>
                </a:solidFill>
                <a:latin typeface="Tahoma" panose="020B0604030504040204" pitchFamily="34" charset="0"/>
                <a:ea typeface="Tahoma" panose="020B0604030504040204" pitchFamily="34" charset="0"/>
                <a:cs typeface="Tahoma" panose="020B0604030504040204" pitchFamily="34" charset="0"/>
              </a:rPr>
              <a:t>, basado en un círculo virtuosos que conduce a mayor riqueza, bienestar y desarrollo.</a:t>
            </a:r>
          </a:p>
        </p:txBody>
      </p:sp>
      <p:cxnSp>
        <p:nvCxnSpPr>
          <p:cNvPr id="9" name="Conector recto 8">
            <a:extLst>
              <a:ext uri="{FF2B5EF4-FFF2-40B4-BE49-F238E27FC236}">
                <a16:creationId xmlns:a16="http://schemas.microsoft.com/office/drawing/2014/main" id="{83318B06-4BA4-416A-B61D-FE57A1F176BD}"/>
              </a:ext>
            </a:extLst>
          </p:cNvPr>
          <p:cNvCxnSpPr/>
          <p:nvPr/>
        </p:nvCxnSpPr>
        <p:spPr>
          <a:xfrm>
            <a:off x="0" y="934863"/>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n 1">
            <a:extLst>
              <a:ext uri="{FF2B5EF4-FFF2-40B4-BE49-F238E27FC236}">
                <a16:creationId xmlns:a16="http://schemas.microsoft.com/office/drawing/2014/main" id="{17F655A4-5B9A-4B4B-AF63-B5D579B290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7"/>
          <a:stretch/>
        </p:blipFill>
        <p:spPr bwMode="auto">
          <a:xfrm>
            <a:off x="10860257" y="162726"/>
            <a:ext cx="1056494"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4">
            <a:extLst>
              <a:ext uri="{FF2B5EF4-FFF2-40B4-BE49-F238E27FC236}">
                <a16:creationId xmlns:a16="http://schemas.microsoft.com/office/drawing/2014/main" id="{6099417E-FA03-4CDA-A760-AE0C33312F8F}"/>
              </a:ext>
            </a:extLst>
          </p:cNvPr>
          <p:cNvSpPr/>
          <p:nvPr/>
        </p:nvSpPr>
        <p:spPr bwMode="gray">
          <a:xfrm>
            <a:off x="0" y="6696382"/>
            <a:ext cx="12192000" cy="166337"/>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prstClr val="white"/>
              </a:solidFill>
            </a:endParaRPr>
          </a:p>
        </p:txBody>
      </p:sp>
      <p:sp>
        <p:nvSpPr>
          <p:cNvPr id="8" name="Marcador de número de diapositiva 3">
            <a:extLst>
              <a:ext uri="{FF2B5EF4-FFF2-40B4-BE49-F238E27FC236}">
                <a16:creationId xmlns:a16="http://schemas.microsoft.com/office/drawing/2014/main" id="{FE027BDA-1993-4A14-B778-655F6B332B7A}"/>
              </a:ext>
            </a:extLst>
          </p:cNvPr>
          <p:cNvSpPr txBox="1">
            <a:spLocks/>
          </p:cNvSpPr>
          <p:nvPr/>
        </p:nvSpPr>
        <p:spPr>
          <a:xfrm>
            <a:off x="11693568" y="6467973"/>
            <a:ext cx="40185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090D96-FD3E-4E13-902B-C37C7FD44BCD}" type="slidenum">
              <a:rPr lang="en-US" sz="1200" smtClean="0">
                <a:solidFill>
                  <a:srgbClr val="000066"/>
                </a:solidFill>
              </a:rPr>
              <a:pPr algn="r"/>
              <a:t>7</a:t>
            </a:fld>
            <a:endParaRPr lang="en-US" sz="1200" dirty="0">
              <a:solidFill>
                <a:srgbClr val="000066"/>
              </a:solidFill>
            </a:endParaRPr>
          </a:p>
        </p:txBody>
      </p:sp>
      <p:graphicFrame>
        <p:nvGraphicFramePr>
          <p:cNvPr id="6" name="Diagrama 5">
            <a:extLst>
              <a:ext uri="{FF2B5EF4-FFF2-40B4-BE49-F238E27FC236}">
                <a16:creationId xmlns:a16="http://schemas.microsoft.com/office/drawing/2014/main" id="{93D01FAD-61AA-4CB1-983B-518CAEE07230}"/>
              </a:ext>
            </a:extLst>
          </p:cNvPr>
          <p:cNvGraphicFramePr/>
          <p:nvPr>
            <p:extLst>
              <p:ext uri="{D42A27DB-BD31-4B8C-83A1-F6EECF244321}">
                <p14:modId xmlns:p14="http://schemas.microsoft.com/office/powerpoint/2010/main" val="4265838846"/>
              </p:ext>
            </p:extLst>
          </p:nvPr>
        </p:nvGraphicFramePr>
        <p:xfrm>
          <a:off x="161494" y="1234727"/>
          <a:ext cx="5606261" cy="3241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511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5682870" y="4370536"/>
            <a:ext cx="3928033" cy="2352947"/>
            <a:chOff x="5682870" y="4370536"/>
            <a:chExt cx="3928033" cy="2352947"/>
          </a:xfrm>
        </p:grpSpPr>
        <p:graphicFrame>
          <p:nvGraphicFramePr>
            <p:cNvPr id="18" name="Chart 36"/>
            <p:cNvGraphicFramePr>
              <a:graphicFrameLocks/>
            </p:cNvGraphicFramePr>
            <p:nvPr/>
          </p:nvGraphicFramePr>
          <p:xfrm>
            <a:off x="5682870" y="4426497"/>
            <a:ext cx="3928033" cy="2296986"/>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6601343" y="4370536"/>
              <a:ext cx="839097"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Calibri" panose="020F0502020204030204"/>
                  <a:ea typeface="+mn-ea"/>
                  <a:cs typeface="+mn-cs"/>
                </a:rPr>
                <a:t>Rango </a:t>
              </a:r>
              <a:r>
                <a:rPr kumimoji="0" lang="es-ES" sz="900" b="1" i="0" u="none" strike="noStrike" kern="1200" cap="none" spc="0" normalizeH="0" baseline="0" noProof="0" dirty="0" err="1">
                  <a:ln>
                    <a:noFill/>
                  </a:ln>
                  <a:solidFill>
                    <a:prstClr val="black"/>
                  </a:solidFill>
                  <a:effectLst/>
                  <a:uLnTx/>
                  <a:uFillTx/>
                  <a:latin typeface="Calibri" panose="020F0502020204030204"/>
                  <a:ea typeface="+mn-ea"/>
                  <a:cs typeface="+mn-cs"/>
                </a:rPr>
                <a:t>LatAm</a:t>
              </a:r>
              <a:endParaRPr kumimoji="0" lang="es-E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adroTexto 25"/>
            <p:cNvSpPr txBox="1"/>
            <p:nvPr/>
          </p:nvSpPr>
          <p:spPr>
            <a:xfrm>
              <a:off x="6602120" y="4553555"/>
              <a:ext cx="125699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Calibri" panose="020F0502020204030204"/>
                  <a:ea typeface="+mn-ea"/>
                  <a:cs typeface="+mn-cs"/>
                </a:rPr>
                <a:t>Media Pares Regionales</a:t>
              </a:r>
            </a:p>
          </p:txBody>
        </p:sp>
        <p:sp>
          <p:nvSpPr>
            <p:cNvPr id="27" name="CuadroTexto 26"/>
            <p:cNvSpPr txBox="1"/>
            <p:nvPr/>
          </p:nvSpPr>
          <p:spPr>
            <a:xfrm>
              <a:off x="8090728" y="4601368"/>
              <a:ext cx="1520175"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Calibri" panose="020F0502020204030204"/>
                  <a:ea typeface="+mn-ea"/>
                  <a:cs typeface="+mn-cs"/>
                </a:rPr>
                <a:t>Media BBB</a:t>
              </a:r>
            </a:p>
          </p:txBody>
        </p:sp>
        <p:sp>
          <p:nvSpPr>
            <p:cNvPr id="28" name="CuadroTexto 27"/>
            <p:cNvSpPr txBox="1"/>
            <p:nvPr/>
          </p:nvSpPr>
          <p:spPr>
            <a:xfrm>
              <a:off x="8090728" y="4387509"/>
              <a:ext cx="1520175"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Calibri" panose="020F0502020204030204"/>
                  <a:ea typeface="+mn-ea"/>
                  <a:cs typeface="+mn-cs"/>
                </a:rPr>
                <a:t>Panamá</a:t>
              </a:r>
            </a:p>
          </p:txBody>
        </p:sp>
      </p:grpSp>
      <p:sp>
        <p:nvSpPr>
          <p:cNvPr id="3" name="TextBox 2"/>
          <p:cNvSpPr txBox="1"/>
          <p:nvPr/>
        </p:nvSpPr>
        <p:spPr bwMode="gray">
          <a:xfrm>
            <a:off x="201009" y="210725"/>
            <a:ext cx="7658101"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 normalizeH="0" baseline="0" noProof="0" dirty="0" smtClean="0">
                <a:ln>
                  <a:noFill/>
                </a:ln>
                <a:solidFill>
                  <a:srgbClr val="44546A">
                    <a:lumMod val="75000"/>
                  </a:srgbClr>
                </a:solidFill>
                <a:effectLst/>
                <a:uLnTx/>
                <a:uFillTx/>
                <a:latin typeface="Santander Text" panose="020B0504020201020104" pitchFamily="34" charset="0"/>
                <a:ea typeface="+mn-ea"/>
                <a:cs typeface="Arial"/>
              </a:rPr>
              <a:t>DESEMPEÑO ECONÓMICO</a:t>
            </a:r>
            <a:endParaRPr kumimoji="0" lang="en-US" sz="2400" b="0" i="0" u="none" strike="noStrike" kern="1200" cap="none" spc="-15" normalizeH="0" baseline="0" noProof="0" dirty="0">
              <a:ln>
                <a:noFill/>
              </a:ln>
              <a:solidFill>
                <a:srgbClr val="44546A">
                  <a:lumMod val="75000"/>
                </a:srgbClr>
              </a:solidFill>
              <a:effectLst/>
              <a:uLnTx/>
              <a:uFillTx/>
              <a:latin typeface="Santander Text" panose="020B0504020201020104" pitchFamily="34" charset="0"/>
              <a:ea typeface="+mn-ea"/>
              <a:cs typeface="Arial"/>
            </a:endParaRPr>
          </a:p>
        </p:txBody>
      </p:sp>
      <p:sp>
        <p:nvSpPr>
          <p:cNvPr id="7" name="TextBox 6"/>
          <p:cNvSpPr txBox="1"/>
          <p:nvPr/>
        </p:nvSpPr>
        <p:spPr bwMode="gray">
          <a:xfrm>
            <a:off x="201009" y="580057"/>
            <a:ext cx="981889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5" normalizeH="0" baseline="0" noProof="0" dirty="0">
                <a:ln>
                  <a:noFill/>
                </a:ln>
                <a:solidFill>
                  <a:srgbClr val="002060"/>
                </a:solidFill>
                <a:effectLst/>
                <a:uLnTx/>
                <a:uFillTx/>
                <a:latin typeface="Santander Text" panose="020B0504020201020104" pitchFamily="34" charset="0"/>
                <a:ea typeface="+mn-ea"/>
                <a:cs typeface="Arial"/>
              </a:rPr>
              <a:t>A pesar de los efectos de la pandemia de COVID-19, la economía de Panamá superará el crecimiento económico de la región en los próximos años.</a:t>
            </a:r>
            <a:endParaRPr kumimoji="0" lang="en-US" sz="1600" b="0" i="0" u="none" strike="noStrike" kern="1200" cap="none" spc="-5" normalizeH="0" baseline="0" noProof="0" dirty="0">
              <a:ln>
                <a:noFill/>
              </a:ln>
              <a:solidFill>
                <a:srgbClr val="002060"/>
              </a:solidFill>
              <a:effectLst/>
              <a:uLnTx/>
              <a:uFillTx/>
              <a:latin typeface="Santander Text" panose="020B0504020201020104" pitchFamily="34" charset="0"/>
              <a:ea typeface="+mn-ea"/>
              <a:cs typeface="Arial"/>
            </a:endParaRPr>
          </a:p>
        </p:txBody>
      </p:sp>
      <p:sp>
        <p:nvSpPr>
          <p:cNvPr id="9" name="Rectángulo 8"/>
          <p:cNvSpPr/>
          <p:nvPr/>
        </p:nvSpPr>
        <p:spPr>
          <a:xfrm>
            <a:off x="1634535" y="1338190"/>
            <a:ext cx="261481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baseline="0">
                <a:solidFill>
                  <a:prstClr val="white"/>
                </a:solidFill>
                <a:latin typeface="+mn-lt"/>
                <a:ea typeface="+mn-ea"/>
                <a:cs typeface="+mn-cs"/>
              </a:defRPr>
            </a:pPr>
            <a:r>
              <a:rPr kumimoji="0" lang="es-419"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Crecimiento del PIB Real</a:t>
            </a:r>
            <a:endParaRPr kumimoji="0" lang="en-US"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201008" y="6495683"/>
            <a:ext cx="487773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prstClr val="black"/>
                </a:solidFill>
                <a:effectLst/>
                <a:uLnTx/>
                <a:uFillTx/>
                <a:latin typeface="Calibri" panose="020F0502020204030204"/>
                <a:ea typeface="+mn-ea"/>
                <a:cs typeface="+mn-cs"/>
              </a:rPr>
              <a:t>Fuente: INEC, FMI Artículo IV julio 2021. FMI Pronóstico para 2021 y 2022</a:t>
            </a:r>
          </a:p>
        </p:txBody>
      </p:sp>
      <p:cxnSp>
        <p:nvCxnSpPr>
          <p:cNvPr id="11" name="Conector recto 10">
            <a:extLst>
              <a:ext uri="{FF2B5EF4-FFF2-40B4-BE49-F238E27FC236}">
                <a16:creationId xmlns:a16="http://schemas.microsoft.com/office/drawing/2014/main" id="{16B32816-5191-40B6-8576-68DE1E992B46}"/>
              </a:ext>
            </a:extLst>
          </p:cNvPr>
          <p:cNvCxnSpPr/>
          <p:nvPr/>
        </p:nvCxnSpPr>
        <p:spPr>
          <a:xfrm>
            <a:off x="0" y="1116555"/>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Table 19"/>
          <p:cNvGraphicFramePr>
            <a:graphicFrameLocks noGrp="1"/>
          </p:cNvGraphicFramePr>
          <p:nvPr/>
        </p:nvGraphicFramePr>
        <p:xfrm>
          <a:off x="6313968" y="1155746"/>
          <a:ext cx="5756111" cy="457200"/>
        </p:xfrm>
        <a:graphic>
          <a:graphicData uri="http://schemas.openxmlformats.org/drawingml/2006/table">
            <a:tbl>
              <a:tblPr firstRow="1" bandRow="1">
                <a:tableStyleId>{2D5ABB26-0587-4C30-8999-92F81FD0307C}</a:tableStyleId>
              </a:tblPr>
              <a:tblGrid>
                <a:gridCol w="5756111">
                  <a:extLst>
                    <a:ext uri="{9D8B030D-6E8A-4147-A177-3AD203B41FA5}">
                      <a16:colId xmlns:a16="http://schemas.microsoft.com/office/drawing/2014/main" val="20000"/>
                    </a:ext>
                  </a:extLst>
                </a:gridCol>
              </a:tblGrid>
              <a:tr h="393192">
                <a:tc>
                  <a:txBody>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es-ES" sz="1200" b="1" i="0" u="none" strike="noStrike" kern="1200" cap="none" spc="-20" normalizeH="0" baseline="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Convergencia hacia economías avanzadas, consolidando sus ventajas competitivas y expandiendo nuevas fuentes de crecimiento</a:t>
                      </a:r>
                      <a:endParaRPr kumimoji="0" lang="en-US" sz="1200" b="1" i="0" u="none" strike="noStrike" kern="1200" cap="none" spc="-20" normalizeH="0" baseline="0" dirty="0">
                        <a:ln>
                          <a:noFill/>
                        </a:ln>
                        <a:solidFill>
                          <a:srgbClr val="1F497D">
                            <a:lumMod val="75000"/>
                          </a:srgbClr>
                        </a:solidFill>
                        <a:effectLst/>
                        <a:uLnTx/>
                        <a:uFillTx/>
                        <a:latin typeface="Arial" panose="020B0604020202020204" pitchFamily="34" charset="0"/>
                        <a:ea typeface="+mn-ea"/>
                        <a:cs typeface="Arial" panose="020B0604020202020204" pitchFamily="34" charset="0"/>
                      </a:endParaRPr>
                    </a:p>
                  </a:txBody>
                  <a:tcPr marL="45720" marR="45720" anchor="b">
                    <a:lnR>
                      <a:noFill/>
                    </a:ln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9" name="TextBox 37"/>
          <p:cNvSpPr txBox="1"/>
          <p:nvPr/>
        </p:nvSpPr>
        <p:spPr bwMode="gray">
          <a:xfrm>
            <a:off x="6478525" y="4141064"/>
            <a:ext cx="5165523" cy="323033"/>
          </a:xfrm>
          <a:prstGeom prst="rect">
            <a:avLst/>
          </a:prstGeom>
          <a:noFill/>
        </p:spPr>
        <p:txBody>
          <a:bodyPr wrap="square" lIns="9144" tIns="9144" rIns="9144" bIns="9144"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a:ln>
                  <a:noFill/>
                </a:ln>
                <a:solidFill>
                  <a:srgbClr val="000000"/>
                </a:solidFill>
                <a:effectLst/>
                <a:uLnTx/>
                <a:uFillTx/>
                <a:latin typeface="Arial"/>
                <a:ea typeface="+mn-ea"/>
                <a:cs typeface="+mn-cs"/>
              </a:rPr>
              <a:t>PIB real PPA per cápita (en dólares internacionales PPA)</a:t>
            </a:r>
            <a:endParaRPr kumimoji="0" lang="en-US" sz="1050" b="0" i="1"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0" name="Chart 39"/>
          <p:cNvGraphicFramePr>
            <a:graphicFrameLocks/>
          </p:cNvGraphicFramePr>
          <p:nvPr/>
        </p:nvGraphicFramePr>
        <p:xfrm>
          <a:off x="9473585" y="4378647"/>
          <a:ext cx="2596494" cy="23478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
          <p:cNvGraphicFramePr>
            <a:graphicFrameLocks/>
          </p:cNvGraphicFramePr>
          <p:nvPr/>
        </p:nvGraphicFramePr>
        <p:xfrm>
          <a:off x="5930190" y="1898378"/>
          <a:ext cx="6139890" cy="2326291"/>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5"/>
          <p:cNvSpPr txBox="1"/>
          <p:nvPr/>
        </p:nvSpPr>
        <p:spPr>
          <a:xfrm>
            <a:off x="6757728" y="1623849"/>
            <a:ext cx="4886319" cy="307777"/>
          </a:xfrm>
          <a:prstGeom prst="rect">
            <a:avLst/>
          </a:prstGeom>
          <a:noFill/>
        </p:spPr>
        <p:txBody>
          <a:bodyPr wrap="square" lIns="0" tIns="27432" rIns="18288" bIns="27432" rtlCol="0">
            <a:noAutofit/>
          </a:bodyPr>
          <a:lstStyle>
            <a:defPPr>
              <a:defRPr lang="es-ES"/>
            </a:defPPr>
            <a:lvl1pPr>
              <a:defRPr sz="700" b="1" i="1">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Panamá:  </a:t>
            </a:r>
            <a:r>
              <a:rPr kumimoji="0" lang="es-PA" sz="9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Convergencia</a:t>
            </a:r>
            <a:r>
              <a:rPr kumimoji="0" lang="en-GB" sz="9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a:t>
            </a:r>
            <a:r>
              <a:rPr kumimoji="0" lang="es-ES" sz="9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ó</a:t>
            </a:r>
            <a:r>
              <a:rPr kumimoji="0" lang="en-GB"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E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Porcentaje del PIB real per cápita de EE. UU., PPA</a:t>
            </a:r>
            <a:r>
              <a:rPr kumimoji="0" lang="en-GB"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Marcador de número de diapositiva 6"/>
          <p:cNvSpPr txBox="1">
            <a:spLocks/>
          </p:cNvSpPr>
          <p:nvPr/>
        </p:nvSpPr>
        <p:spPr>
          <a:xfrm>
            <a:off x="9110306" y="6638032"/>
            <a:ext cx="2743200" cy="365125"/>
          </a:xfrm>
          <a:prstGeom prst="rect">
            <a:avLst/>
          </a:prstGeom>
        </p:spPr>
        <p:txBody>
          <a:bodyPr wrap="square" lIns="0" tIns="0" rIns="0" bIns="0" anchor="t" anchorCtr="0">
            <a:noAutofit/>
          </a:bodyPr>
          <a:lstStyle>
            <a:lvl1pPr marL="0" indent="0">
              <a:buFontTx/>
              <a:buNone/>
              <a:defRPr sz="1400" b="1">
                <a:solidFill>
                  <a:srgbClr val="7F7F7F"/>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PA"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24" name="Imagen 1">
            <a:extLst>
              <a:ext uri="{FF2B5EF4-FFF2-40B4-BE49-F238E27FC236}">
                <a16:creationId xmlns:a16="http://schemas.microsoft.com/office/drawing/2014/main" id="{A686A50B-CB69-4CDF-B386-9223074438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4237"/>
          <a:stretch/>
        </p:blipFill>
        <p:spPr bwMode="auto">
          <a:xfrm>
            <a:off x="10831212" y="192922"/>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Gráfico 28"/>
          <p:cNvGraphicFramePr>
            <a:graphicFrameLocks/>
          </p:cNvGraphicFramePr>
          <p:nvPr/>
        </p:nvGraphicFramePr>
        <p:xfrm>
          <a:off x="67021" y="2082315"/>
          <a:ext cx="5631551" cy="40077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3825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ector recto 28">
            <a:extLst>
              <a:ext uri="{FF2B5EF4-FFF2-40B4-BE49-F238E27FC236}">
                <a16:creationId xmlns:a16="http://schemas.microsoft.com/office/drawing/2014/main" id="{B100CBF2-7AF9-4ABA-A111-D49226DC8068}"/>
              </a:ext>
            </a:extLst>
          </p:cNvPr>
          <p:cNvCxnSpPr/>
          <p:nvPr/>
        </p:nvCxnSpPr>
        <p:spPr>
          <a:xfrm>
            <a:off x="-10612" y="1023551"/>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B18D577-E1AF-414D-8CF8-D7465162965B}"/>
              </a:ext>
            </a:extLst>
          </p:cNvPr>
          <p:cNvSpPr txBox="1"/>
          <p:nvPr/>
        </p:nvSpPr>
        <p:spPr>
          <a:xfrm>
            <a:off x="149140" y="162172"/>
            <a:ext cx="9937104" cy="671851"/>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s-PA" sz="2800" b="1" i="0" u="none" strike="noStrike" kern="1200" cap="none" spc="0" normalizeH="0" baseline="0" noProof="0" dirty="0">
                <a:ln>
                  <a:noFill/>
                </a:ln>
                <a:solidFill>
                  <a:srgbClr val="002060"/>
                </a:solidFill>
                <a:effectLst/>
                <a:uLnTx/>
                <a:uFillTx/>
                <a:latin typeface="Calibri Light" panose="020F0302020204030204" pitchFamily="34" charset="0"/>
                <a:ea typeface="Tahoma" panose="020B0604030504040204" pitchFamily="34" charset="0"/>
                <a:cs typeface="Calibri Light" panose="020F0302020204030204" pitchFamily="34" charset="0"/>
              </a:rPr>
              <a:t>ESTRATEGIA ECONÓMICA Y FINANCIERA</a:t>
            </a:r>
            <a:endParaRPr lang="es-PA" sz="2000" b="1" dirty="0">
              <a:solidFill>
                <a:srgbClr val="002060"/>
              </a:solidFill>
              <a:latin typeface="+mj-lt"/>
              <a:ea typeface="Tahoma" panose="020B0604030504040204" pitchFamily="34" charset="0"/>
              <a:cs typeface="Tahoma" panose="020B0604030504040204" pitchFamily="34" charset="0"/>
            </a:endParaRPr>
          </a:p>
        </p:txBody>
      </p:sp>
      <p:sp>
        <p:nvSpPr>
          <p:cNvPr id="11" name="Rectángulo 4">
            <a:extLst>
              <a:ext uri="{FF2B5EF4-FFF2-40B4-BE49-F238E27FC236}">
                <a16:creationId xmlns:a16="http://schemas.microsoft.com/office/drawing/2014/main" id="{0089DC6E-3952-495B-8042-6DB53DFE4C28}"/>
              </a:ext>
            </a:extLst>
          </p:cNvPr>
          <p:cNvSpPr/>
          <p:nvPr/>
        </p:nvSpPr>
        <p:spPr bwMode="gray">
          <a:xfrm>
            <a:off x="0" y="6696382"/>
            <a:ext cx="12192000" cy="1663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003366"/>
              </a:solidFill>
            </a:endParaRPr>
          </a:p>
        </p:txBody>
      </p:sp>
      <p:sp>
        <p:nvSpPr>
          <p:cNvPr id="12" name="Marcador de número de diapositiva 5">
            <a:extLst>
              <a:ext uri="{FF2B5EF4-FFF2-40B4-BE49-F238E27FC236}">
                <a16:creationId xmlns:a16="http://schemas.microsoft.com/office/drawing/2014/main" id="{3554B54A-0B8C-4DD8-B83E-8041F560CCF1}"/>
              </a:ext>
            </a:extLst>
          </p:cNvPr>
          <p:cNvSpPr txBox="1">
            <a:spLocks/>
          </p:cNvSpPr>
          <p:nvPr/>
        </p:nvSpPr>
        <p:spPr>
          <a:xfrm>
            <a:off x="11473382" y="6434183"/>
            <a:ext cx="62741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770F24-8F5B-4F70-9850-F0322AF1580F}" type="slidenum">
              <a:rPr kumimoji="0" lang="es-PA" sz="1200" i="0" u="none" strike="noStrike" kern="1200" cap="none" spc="0" normalizeH="0" baseline="0" noProof="0" smtClean="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PA" sz="1200" i="0" u="none" strike="noStrike" kern="1200" cap="none" spc="0" normalizeH="0" baseline="0" noProof="0" dirty="0">
              <a:ln>
                <a:noFill/>
              </a:ln>
              <a:solidFill>
                <a:srgbClr val="003366"/>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Imagen 1">
            <a:extLst>
              <a:ext uri="{FF2B5EF4-FFF2-40B4-BE49-F238E27FC236}">
                <a16:creationId xmlns:a16="http://schemas.microsoft.com/office/drawing/2014/main" id="{2F769375-380A-4C21-9385-072D578553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37"/>
          <a:stretch/>
        </p:blipFill>
        <p:spPr bwMode="auto">
          <a:xfrm>
            <a:off x="10690534" y="125348"/>
            <a:ext cx="1222676" cy="79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41CE760F-8690-4609-9379-8FA3E1C8E458}"/>
              </a:ext>
            </a:extLst>
          </p:cNvPr>
          <p:cNvSpPr txBox="1"/>
          <p:nvPr/>
        </p:nvSpPr>
        <p:spPr>
          <a:xfrm>
            <a:off x="189522" y="1255622"/>
            <a:ext cx="11737755" cy="4947607"/>
          </a:xfrm>
          <a:prstGeom prst="rect">
            <a:avLst/>
          </a:prstGeom>
          <a:solidFill>
            <a:schemeClr val="bg1"/>
          </a:solidFill>
        </p:spPr>
        <p:txBody>
          <a:bodyPr wrap="square" rtlCol="0" anchor="ctr" anchorCtr="0">
            <a:noAutofit/>
          </a:bodyPr>
          <a:lstStyle/>
          <a:p>
            <a:pPr marL="342900" indent="-342900" algn="just">
              <a:spcAft>
                <a:spcPts val="1800"/>
              </a:spcAft>
              <a:buFont typeface="+mj-lt"/>
              <a:buAutoNum type="arabicPeriod"/>
            </a:pPr>
            <a:r>
              <a:rPr lang="es-PA" sz="1500" b="1" dirty="0">
                <a:solidFill>
                  <a:srgbClr val="002060"/>
                </a:solidFill>
                <a:latin typeface="Tahoma" panose="020B0604030504040204" pitchFamily="34" charset="0"/>
                <a:ea typeface="Tahoma" panose="020B0604030504040204" pitchFamily="34" charset="0"/>
                <a:cs typeface="Tahoma" panose="020B0604030504040204" pitchFamily="34" charset="0"/>
              </a:rPr>
              <a:t>POLÍTICA ANTICÍCLICA Y SU PROFUNDIZACIÓN. </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Fondos que trajo y traerá el Gobierno entre 2020 y 2021 (B/.10,728 M),            BNP (B/.1,500 M) y Caja de Ahorros (B/.400 M) </a:t>
            </a:r>
            <a:r>
              <a:rPr lang="es-PA" sz="1500" b="1" dirty="0">
                <a:solidFill>
                  <a:srgbClr val="002060"/>
                </a:solidFill>
                <a:latin typeface="Tahoma" panose="020B0604030504040204" pitchFamily="34" charset="0"/>
                <a:ea typeface="Tahoma" panose="020B0604030504040204" pitchFamily="34" charset="0"/>
                <a:cs typeface="Tahoma" panose="020B0604030504040204" pitchFamily="34" charset="0"/>
              </a:rPr>
              <a:t>representan el 23.9% del PIB del año 2020</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Aft>
                <a:spcPts val="1800"/>
              </a:spcAft>
              <a:buFont typeface="+mj-lt"/>
              <a:buAutoNum type="arabicPeriod"/>
            </a:pPr>
            <a:r>
              <a:rPr lang="es-PA" sz="1500" b="1" dirty="0">
                <a:solidFill>
                  <a:srgbClr val="002060"/>
                </a:solidFill>
                <a:latin typeface="Tahoma" panose="020B0604030504040204" pitchFamily="34" charset="0"/>
                <a:ea typeface="Tahoma" panose="020B0604030504040204" pitchFamily="34" charset="0"/>
                <a:cs typeface="Tahoma" panose="020B0604030504040204" pitchFamily="34" charset="0"/>
              </a:rPr>
              <a:t>VACUNACIÓN SEGURA, EFECTIVA Y BIEN PLANIFICADA</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 9.7 M de dosis de vacunas (9.2 M contratadas y 0.5 M donadas por EE.UU.). Además, Gabinete aprobó B/.45 M para compra de 3 M de vacunas Pfizer. Se han aplicado 5.8 M de vacunas. 77% de población meta tiene dos vacunas. Se han aplicado 80 mil dosis de refuerzo (tercera dosis). </a:t>
            </a:r>
          </a:p>
          <a:p>
            <a:pPr marL="342900" indent="-342900" algn="just">
              <a:spcAft>
                <a:spcPts val="1800"/>
              </a:spcAft>
              <a:buFont typeface="+mj-lt"/>
              <a:buAutoNum type="arabicPeriod"/>
            </a:pPr>
            <a:r>
              <a:rPr lang="es-PA" sz="1500" b="1" dirty="0">
                <a:solidFill>
                  <a:srgbClr val="002060"/>
                </a:solidFill>
                <a:latin typeface="Tahoma" panose="020B0604030504040204" pitchFamily="34" charset="0"/>
                <a:ea typeface="Tahoma" panose="020B0604030504040204" pitchFamily="34" charset="0"/>
                <a:cs typeface="Tahoma" panose="020B0604030504040204" pitchFamily="34" charset="0"/>
              </a:rPr>
              <a:t>PRESERVAR CAPACIDAD DEL SECTOR FINANCIERO </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y sectores vulnerables. Un total de B/.3,420 M para fortalecer capacidad crediticia del Sistema Bancario: B/.1,000 M para fortalecer capacidad crediticia, B/.300 M para Programa Riesgo Compartido con BID INVEST para Turismo, B/.1.500 M del BNP y B/.620 M de Caja de Ahorros.</a:t>
            </a:r>
          </a:p>
          <a:p>
            <a:pPr marL="342900" indent="-342900" algn="just">
              <a:spcAft>
                <a:spcPts val="1800"/>
              </a:spcAft>
              <a:buFont typeface="+mj-lt"/>
              <a:buAutoNum type="arabicPeriod"/>
            </a:pPr>
            <a:r>
              <a:rPr lang="es-PA" sz="1500" b="1" dirty="0">
                <a:solidFill>
                  <a:srgbClr val="002060"/>
                </a:solidFill>
                <a:latin typeface="Tahoma" panose="020B0604030504040204" pitchFamily="34" charset="0"/>
                <a:ea typeface="Tahoma" panose="020B0604030504040204" pitchFamily="34" charset="0"/>
                <a:cs typeface="Tahoma" panose="020B0604030504040204" pitchFamily="34" charset="0"/>
              </a:rPr>
              <a:t>APOYO A MICRO, PEQUEÑAS Y MEDIANAS EMPRESAS</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Aft>
                <a:spcPts val="1800"/>
              </a:spcAft>
              <a:buFont typeface="+mj-lt"/>
              <a:buAutoNum type="arabicPeriod"/>
            </a:pPr>
            <a:r>
              <a:rPr lang="es-PA" sz="1500" b="1" dirty="0">
                <a:solidFill>
                  <a:srgbClr val="002060"/>
                </a:solidFill>
                <a:latin typeface="Tahoma" panose="020B0604030504040204" pitchFamily="34" charset="0"/>
                <a:ea typeface="Tahoma" panose="020B0604030504040204" pitchFamily="34" charset="0"/>
                <a:cs typeface="Tahoma" panose="020B0604030504040204" pitchFamily="34" charset="0"/>
              </a:rPr>
              <a:t>PROYECTOS INFRAESTRUCTURA PÚBLICA. </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Inversión infraestructuras y su mantenimiento identificadas suman B/.12,625.6 M</a:t>
            </a:r>
          </a:p>
          <a:p>
            <a:pPr marL="342900" indent="-342900" algn="just">
              <a:spcAft>
                <a:spcPts val="1800"/>
              </a:spcAft>
              <a:buFont typeface="+mj-lt"/>
              <a:buAutoNum type="arabicPeriod"/>
            </a:pPr>
            <a:r>
              <a:rPr lang="es-PA" sz="1500" b="1" dirty="0">
                <a:solidFill>
                  <a:srgbClr val="002060"/>
                </a:solidFill>
                <a:latin typeface="Tahoma" panose="020B0604030504040204" pitchFamily="34" charset="0"/>
                <a:ea typeface="Tahoma" panose="020B0604030504040204" pitchFamily="34" charset="0"/>
                <a:cs typeface="Tahoma" panose="020B0604030504040204" pitchFamily="34" charset="0"/>
              </a:rPr>
              <a:t>Exportaciones y Atracción de Inversiones Extranjeras Directas: </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Inversiones en Energía, APP, </a:t>
            </a:r>
            <a:r>
              <a:rPr lang="es-PA" sz="1500" dirty="0" err="1">
                <a:solidFill>
                  <a:srgbClr val="002060"/>
                </a:solidFill>
                <a:latin typeface="Tahoma" panose="020B0604030504040204" pitchFamily="34" charset="0"/>
                <a:ea typeface="Tahoma" panose="020B0604030504040204" pitchFamily="34" charset="0"/>
                <a:cs typeface="Tahoma" panose="020B0604030504040204" pitchFamily="34" charset="0"/>
              </a:rPr>
              <a:t>Panama</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s-PA" sz="1500" dirty="0" err="1">
                <a:solidFill>
                  <a:srgbClr val="002060"/>
                </a:solidFill>
                <a:latin typeface="Tahoma" panose="020B0604030504040204" pitchFamily="34" charset="0"/>
                <a:ea typeface="Tahoma" panose="020B0604030504040204" pitchFamily="34" charset="0"/>
                <a:cs typeface="Tahoma" panose="020B0604030504040204" pitchFamily="34" charset="0"/>
              </a:rPr>
              <a:t>Pacific</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 Empresas SEM, Zonas Francas, EMMA, Sector Financiero (</a:t>
            </a:r>
            <a:r>
              <a:rPr lang="es-PA" sz="1500" dirty="0" err="1">
                <a:solidFill>
                  <a:srgbClr val="002060"/>
                </a:solidFill>
                <a:latin typeface="Tahoma" panose="020B0604030504040204" pitchFamily="34" charset="0"/>
                <a:ea typeface="Tahoma" panose="020B0604030504040204" pitchFamily="34" charset="0"/>
                <a:cs typeface="Tahoma" panose="020B0604030504040204" pitchFamily="34" charset="0"/>
              </a:rPr>
              <a:t>Mastercard</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 Visa, Banco Mundial, CAF, Banco de China), Comunicaciones (Google, </a:t>
            </a:r>
            <a:r>
              <a:rPr lang="es-PA" sz="1500" dirty="0" err="1">
                <a:solidFill>
                  <a:srgbClr val="002060"/>
                </a:solidFill>
                <a:latin typeface="Tahoma" panose="020B0604030504040204" pitchFamily="34" charset="0"/>
                <a:ea typeface="Tahoma" panose="020B0604030504040204" pitchFamily="34" charset="0"/>
                <a:cs typeface="Tahoma" panose="020B0604030504040204" pitchFamily="34" charset="0"/>
              </a:rPr>
              <a:t>Millicon</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/TIGO, CWP), Farmacéutica Merck, Industria alimentaria (inversiones de Nestlé, Grupo Rey, Bonlac, </a:t>
            </a:r>
            <a:r>
              <a:rPr lang="es-PA" sz="1500" dirty="0" err="1">
                <a:solidFill>
                  <a:srgbClr val="002060"/>
                </a:solidFill>
                <a:latin typeface="Tahoma" panose="020B0604030504040204" pitchFamily="34" charset="0"/>
                <a:ea typeface="Tahoma" panose="020B0604030504040204" pitchFamily="34" charset="0"/>
                <a:cs typeface="Tahoma" panose="020B0604030504040204" pitchFamily="34" charset="0"/>
              </a:rPr>
              <a:t>Agrosilos</a:t>
            </a:r>
            <a:r>
              <a:rPr lang="es-PA" sz="15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Aft>
                <a:spcPts val="1800"/>
              </a:spcAft>
              <a:buFont typeface="+mj-lt"/>
              <a:buAutoNum type="arabicPeriod"/>
            </a:pPr>
            <a:r>
              <a:rPr lang="es-PA" b="1" dirty="0">
                <a:solidFill>
                  <a:srgbClr val="002060"/>
                </a:solidFill>
                <a:latin typeface="Tahoma" panose="020B0604030504040204" pitchFamily="34" charset="0"/>
                <a:ea typeface="Tahoma" panose="020B0604030504040204" pitchFamily="34" charset="0"/>
                <a:cs typeface="Tahoma" panose="020B0604030504040204" pitchFamily="34" charset="0"/>
              </a:rPr>
              <a:t>Presupuesto 2022 prepara condiciones para retomar, en forma gradual, la senda de la consolidación fiscal en el mediano plazo. </a:t>
            </a:r>
          </a:p>
        </p:txBody>
      </p:sp>
    </p:spTree>
    <p:extLst>
      <p:ext uri="{BB962C8B-B14F-4D97-AF65-F5344CB8AC3E}">
        <p14:creationId xmlns:p14="http://schemas.microsoft.com/office/powerpoint/2010/main" val="41405288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IBD">
    <a:dk1>
      <a:srgbClr val="000000"/>
    </a:dk1>
    <a:lt1>
      <a:srgbClr val="FFFFFF"/>
    </a:lt1>
    <a:dk2>
      <a:srgbClr val="00355F"/>
    </a:dk2>
    <a:lt2>
      <a:srgbClr val="4D4D4D"/>
    </a:lt2>
    <a:accent1>
      <a:srgbClr val="20396D"/>
    </a:accent1>
    <a:accent2>
      <a:srgbClr val="7399C6"/>
    </a:accent2>
    <a:accent3>
      <a:srgbClr val="AC0000"/>
    </a:accent3>
    <a:accent4>
      <a:srgbClr val="F48A20"/>
    </a:accent4>
    <a:accent5>
      <a:srgbClr val="E3D900"/>
    </a:accent5>
    <a:accent6>
      <a:srgbClr val="339966"/>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_IBD">
    <a:dk1>
      <a:srgbClr val="000000"/>
    </a:dk1>
    <a:lt1>
      <a:srgbClr val="FFFFFF"/>
    </a:lt1>
    <a:dk2>
      <a:srgbClr val="00355F"/>
    </a:dk2>
    <a:lt2>
      <a:srgbClr val="4D4D4D"/>
    </a:lt2>
    <a:accent1>
      <a:srgbClr val="20396D"/>
    </a:accent1>
    <a:accent2>
      <a:srgbClr val="7399C6"/>
    </a:accent2>
    <a:accent3>
      <a:srgbClr val="AC0000"/>
    </a:accent3>
    <a:accent4>
      <a:srgbClr val="F48A20"/>
    </a:accent4>
    <a:accent5>
      <a:srgbClr val="E3D900"/>
    </a:accent5>
    <a:accent6>
      <a:srgbClr val="339966"/>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BD">
    <a:dk1>
      <a:srgbClr val="000000"/>
    </a:dk1>
    <a:lt1>
      <a:srgbClr val="FFFFFF"/>
    </a:lt1>
    <a:dk2>
      <a:srgbClr val="00355F"/>
    </a:dk2>
    <a:lt2>
      <a:srgbClr val="4D4D4D"/>
    </a:lt2>
    <a:accent1>
      <a:srgbClr val="20396D"/>
    </a:accent1>
    <a:accent2>
      <a:srgbClr val="7399C6"/>
    </a:accent2>
    <a:accent3>
      <a:srgbClr val="AC0000"/>
    </a:accent3>
    <a:accent4>
      <a:srgbClr val="F48A20"/>
    </a:accent4>
    <a:accent5>
      <a:srgbClr val="E3D900"/>
    </a:accent5>
    <a:accent6>
      <a:srgbClr val="339966"/>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BD">
    <a:dk1>
      <a:srgbClr val="000000"/>
    </a:dk1>
    <a:lt1>
      <a:srgbClr val="FFFFFF"/>
    </a:lt1>
    <a:dk2>
      <a:srgbClr val="00355F"/>
    </a:dk2>
    <a:lt2>
      <a:srgbClr val="4D4D4D"/>
    </a:lt2>
    <a:accent1>
      <a:srgbClr val="20396D"/>
    </a:accent1>
    <a:accent2>
      <a:srgbClr val="7399C6"/>
    </a:accent2>
    <a:accent3>
      <a:srgbClr val="AC0000"/>
    </a:accent3>
    <a:accent4>
      <a:srgbClr val="F48A20"/>
    </a:accent4>
    <a:accent5>
      <a:srgbClr val="E3D900"/>
    </a:accent5>
    <a:accent6>
      <a:srgbClr val="339966"/>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3293</TotalTime>
  <Words>1979</Words>
  <Application>Microsoft Office PowerPoint</Application>
  <PresentationFormat>Panorámica</PresentationFormat>
  <Paragraphs>281</Paragraphs>
  <Slides>18</Slides>
  <Notes>11</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18</vt:i4>
      </vt:variant>
    </vt:vector>
  </HeadingPairs>
  <TitlesOfParts>
    <vt:vector size="31" baseType="lpstr">
      <vt:lpstr>Arial Unicode MS</vt:lpstr>
      <vt:lpstr>맑은 고딕</vt:lpstr>
      <vt:lpstr>Arial</vt:lpstr>
      <vt:lpstr>Calibri</vt:lpstr>
      <vt:lpstr>Calibri Light</vt:lpstr>
      <vt:lpstr>Century Gothic</vt:lpstr>
      <vt:lpstr>Santander Text</vt:lpstr>
      <vt:lpstr>Tahoma</vt:lpstr>
      <vt:lpstr>Times New Roman</vt:lpstr>
      <vt:lpstr>Tema de Office</vt:lpstr>
      <vt:lpstr>1_Contents Slide Master</vt:lpstr>
      <vt:lpstr>1_Tema de Office</vt:lpstr>
      <vt:lpstr>2_Tema de Office</vt:lpstr>
      <vt:lpstr>Presentación de PowerPoint</vt:lpstr>
      <vt:lpstr>Presentación de PowerPoint</vt:lpstr>
      <vt:lpstr>CONVERGIENDO HACIA ECONOMÍAS AVANZADAS MEDIANTE LA PRODUCTIVIDAD Y COMPETITIVIDAD Y GENERACIÓN DE NUEVAS FUENTES DE CRECIMIENTO</vt:lpstr>
      <vt:lpstr>Presentación de PowerPoint</vt:lpstr>
      <vt:lpstr>Presentación de PowerPoint</vt:lpstr>
      <vt:lpstr>Presentación de PowerPoint</vt:lpstr>
      <vt:lpstr>COMPETITIVIDAD Y CRECIMIENTO: UNA CÍRCULO VIRTUOSO</vt:lpstr>
      <vt:lpstr>Presentación de PowerPoint</vt:lpstr>
      <vt:lpstr>Presentación de PowerPoint</vt:lpstr>
      <vt:lpstr>Presentación de PowerPoint</vt:lpstr>
      <vt:lpstr>Presentación de PowerPoint</vt:lpstr>
      <vt:lpstr>Presentación de PowerPoint</vt:lpstr>
      <vt:lpstr>NUESTRO RETO SERÁ CERRAR BRECHAS</vt:lpstr>
      <vt:lpstr>LA DIGITALIZACIÓN DE PAGOS DE LOS IMPUESTOS</vt:lpstr>
      <vt:lpstr>REFLEXIONES SOBRE LA PRODUCTIVIDAD Y COMPETITIVIDAD</vt:lpstr>
      <vt:lpstr>REFLEXIONES SOBRE LA PRODUCTIVIDAD Y COMPETITIVIDAD</vt:lpstr>
      <vt:lpstr>REFLEXIONES SOBRE LA PRODUCTIVIDAD Y COMPETITIVIDAD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Ministro Héctor E. Alexander H. “Impulsando la Competitividad: retomando la hoja de ruta estratégica” Tema Pandemia y competitividad: El doble desafío</dc:title>
  <dc:creator>Horacio Estribi Nororis</dc:creator>
  <cp:lastModifiedBy>DELL</cp:lastModifiedBy>
  <cp:revision>100</cp:revision>
  <cp:lastPrinted>2021-10-25T19:32:21Z</cp:lastPrinted>
  <dcterms:created xsi:type="dcterms:W3CDTF">2021-10-14T00:41:43Z</dcterms:created>
  <dcterms:modified xsi:type="dcterms:W3CDTF">2021-10-26T18:47:17Z</dcterms:modified>
</cp:coreProperties>
</file>