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9"/>
  </p:notesMasterIdLst>
  <p:sldIdLst>
    <p:sldId id="257" r:id="rId5"/>
    <p:sldId id="258" r:id="rId6"/>
    <p:sldId id="483" r:id="rId7"/>
    <p:sldId id="841" r:id="rId8"/>
    <p:sldId id="512" r:id="rId9"/>
    <p:sldId id="842" r:id="rId10"/>
    <p:sldId id="872" r:id="rId11"/>
    <p:sldId id="494" r:id="rId12"/>
    <p:sldId id="845" r:id="rId13"/>
    <p:sldId id="846" r:id="rId14"/>
    <p:sldId id="501" r:id="rId15"/>
    <p:sldId id="847" r:id="rId16"/>
    <p:sldId id="849" r:id="rId17"/>
    <p:sldId id="850" r:id="rId18"/>
    <p:sldId id="508" r:id="rId19"/>
    <p:sldId id="852" r:id="rId20"/>
    <p:sldId id="853" r:id="rId21"/>
    <p:sldId id="854" r:id="rId22"/>
    <p:sldId id="855" r:id="rId23"/>
    <p:sldId id="803" r:id="rId24"/>
    <p:sldId id="865" r:id="rId25"/>
    <p:sldId id="778" r:id="rId26"/>
    <p:sldId id="863" r:id="rId27"/>
    <p:sldId id="260" r:id="rId28"/>
  </p:sldIdLst>
  <p:sldSz cx="9144000" cy="5143500" type="screen16x9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tudillo Saenz, Jhonatan Andres" initials="ASJA" lastIdx="6" clrIdx="0">
    <p:extLst>
      <p:ext uri="{19B8F6BF-5375-455C-9EA6-DF929625EA0E}">
        <p15:presenceInfo xmlns:p15="http://schemas.microsoft.com/office/powerpoint/2012/main" userId="S::JHONATANA@iadb.org::5c035071-5c8f-4b74-b88a-8c5e6a78d0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21C"/>
    <a:srgbClr val="249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6" autoAdjust="0"/>
    <p:restoredTop sz="91388" autoAdjust="0"/>
  </p:normalViewPr>
  <p:slideViewPr>
    <p:cSldViewPr snapToGrid="0" snapToObjects="1">
      <p:cViewPr varScale="1">
        <p:scale>
          <a:sx n="88" d="100"/>
          <a:sy n="88" d="100"/>
        </p:scale>
        <p:origin x="85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anama%201\competitividad\Datos%20Presentaci&#243;n%20de%20competitividad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1903237060627"/>
          <c:y val="5.0079294221841736E-2"/>
          <c:w val="0.87020334853758441"/>
          <c:h val="0.76563659651181692"/>
        </c:manualLayout>
      </c:layout>
      <c:lineChart>
        <c:grouping val="standard"/>
        <c:varyColors val="0"/>
        <c:ser>
          <c:idx val="1"/>
          <c:order val="0"/>
          <c:tx>
            <c:strRef>
              <c:f>'1'!$C$95</c:f>
              <c:strCache>
                <c:ptCount val="1"/>
                <c:pt idx="0">
                  <c:v>Tasa de crecimiento del PIB del último lustro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C00000"/>
              </a:solidFill>
              <a:ln>
                <a:noFill/>
              </a:ln>
              <a:effectLst/>
            </c:spPr>
          </c:marker>
          <c:dLbls>
            <c:delete val="1"/>
          </c:dLbls>
          <c:cat>
            <c:numRef>
              <c:f>'1'!$B$105:$B$124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'1'!$C$105:$C$124</c:f>
              <c:numCache>
                <c:formatCode>0.0%</c:formatCode>
                <c:ptCount val="20"/>
                <c:pt idx="0">
                  <c:v>5.5599954715953449E-2</c:v>
                </c:pt>
                <c:pt idx="1">
                  <c:v>4.197356714737932E-2</c:v>
                </c:pt>
                <c:pt idx="2">
                  <c:v>3.3507571221048506E-2</c:v>
                </c:pt>
                <c:pt idx="3">
                  <c:v>2.7295070838207768E-2</c:v>
                </c:pt>
                <c:pt idx="4">
                  <c:v>3.4553866048784611E-2</c:v>
                </c:pt>
                <c:pt idx="5">
                  <c:v>4.3441266644616935E-2</c:v>
                </c:pt>
                <c:pt idx="6">
                  <c:v>5.9405814773665577E-2</c:v>
                </c:pt>
                <c:pt idx="7">
                  <c:v>7.9133668007941083E-2</c:v>
                </c:pt>
                <c:pt idx="8">
                  <c:v>9.039253369153491E-2</c:v>
                </c:pt>
                <c:pt idx="9">
                  <c:v>7.7863057837257624E-2</c:v>
                </c:pt>
                <c:pt idx="10">
                  <c:v>7.5157013811958523E-2</c:v>
                </c:pt>
                <c:pt idx="11">
                  <c:v>8.0703124708051369E-2</c:v>
                </c:pt>
                <c:pt idx="12">
                  <c:v>7.603817569215221E-2</c:v>
                </c:pt>
                <c:pt idx="13">
                  <c:v>7.0133738197171128E-2</c:v>
                </c:pt>
                <c:pt idx="14">
                  <c:v>7.7780985994127902E-2</c:v>
                </c:pt>
                <c:pt idx="15">
                  <c:v>7.7590384334488421E-2</c:v>
                </c:pt>
                <c:pt idx="16">
                  <c:v>6.489606036317816E-2</c:v>
                </c:pt>
                <c:pt idx="17">
                  <c:v>5.5980821935288104E-2</c:v>
                </c:pt>
                <c:pt idx="18">
                  <c:v>4.9528019957539235E-2</c:v>
                </c:pt>
                <c:pt idx="19">
                  <c:v>4.5394796939462127E-2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3A-4A7E-8EC0-D19E9F55A41D}"/>
            </c:ext>
          </c:extLst>
        </c:ser>
        <c:ser>
          <c:idx val="2"/>
          <c:order val="1"/>
          <c:tx>
            <c:strRef>
              <c:f>'1'!$D$95</c:f>
              <c:strCache>
                <c:ptCount val="1"/>
                <c:pt idx="0">
                  <c:v>Deficit cuenta corriente del lustro anterior (% PIB)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delete val="1"/>
          </c:dLbls>
          <c:cat>
            <c:numRef>
              <c:f>'1'!$B$105:$B$124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'1'!$D$105:$D$124</c:f>
              <c:numCache>
                <c:formatCode>0.0%</c:formatCode>
                <c:ptCount val="20"/>
                <c:pt idx="0">
                  <c:v>-2.8171606505267288E-2</c:v>
                </c:pt>
                <c:pt idx="1">
                  <c:v>-2.4504334596466747E-2</c:v>
                </c:pt>
                <c:pt idx="2">
                  <c:v>-2.6457914755692542E-2</c:v>
                </c:pt>
                <c:pt idx="3">
                  <c:v>-4.1283432046920497E-2</c:v>
                </c:pt>
                <c:pt idx="4">
                  <c:v>-6.046799123286678E-2</c:v>
                </c:pt>
                <c:pt idx="5">
                  <c:v>-6.0172794443839675E-2</c:v>
                </c:pt>
                <c:pt idx="6">
                  <c:v>-5.8858050285112706E-2</c:v>
                </c:pt>
                <c:pt idx="7">
                  <c:v>-5.096439524821552E-2</c:v>
                </c:pt>
                <c:pt idx="8">
                  <c:v>-4.1399861193121924E-2</c:v>
                </c:pt>
                <c:pt idx="9">
                  <c:v>-3.5748832426127045E-2</c:v>
                </c:pt>
                <c:pt idx="10">
                  <c:v>-3.7781820860894121E-2</c:v>
                </c:pt>
                <c:pt idx="11">
                  <c:v>-4.0119559228620247E-2</c:v>
                </c:pt>
                <c:pt idx="12">
                  <c:v>-5.3109184799231948E-2</c:v>
                </c:pt>
                <c:pt idx="13">
                  <c:v>-6.6394249484093948E-2</c:v>
                </c:pt>
                <c:pt idx="14">
                  <c:v>-5.4807572833531736E-2</c:v>
                </c:pt>
                <c:pt idx="15">
                  <c:v>-6.3163928224174715E-2</c:v>
                </c:pt>
                <c:pt idx="16">
                  <c:v>-8.4222306690166421E-2</c:v>
                </c:pt>
                <c:pt idx="17">
                  <c:v>-8.8262803503264403E-2</c:v>
                </c:pt>
                <c:pt idx="18">
                  <c:v>-8.5178816927759776E-2</c:v>
                </c:pt>
                <c:pt idx="19">
                  <c:v>-0.1103645227129211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3A-4A7E-8EC0-D19E9F55A4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1674880"/>
        <c:axId val="241676672"/>
      </c:lineChart>
      <c:catAx>
        <c:axId val="24167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A"/>
          </a:p>
        </c:txPr>
        <c:crossAx val="241676672"/>
        <c:crosses val="autoZero"/>
        <c:auto val="1"/>
        <c:lblAlgn val="ctr"/>
        <c:lblOffset val="100"/>
        <c:noMultiLvlLbl val="0"/>
      </c:catAx>
      <c:valAx>
        <c:axId val="241676672"/>
        <c:scaling>
          <c:orientation val="minMax"/>
          <c:max val="0.1"/>
          <c:min val="-0.1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A"/>
          </a:p>
        </c:txPr>
        <c:crossAx val="24167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s-P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B0740-AF29-40F3-9EF4-99BA2BA7C21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088E29-7141-4745-AB05-76172EFE7ED8}">
      <dgm:prSet phldrT="[Texto]" custT="1"/>
      <dgm:spPr>
        <a:solidFill>
          <a:schemeClr val="tx2"/>
        </a:solidFill>
      </dgm:spPr>
      <dgm:t>
        <a:bodyPr/>
        <a:lstStyle/>
        <a:p>
          <a:r>
            <a:rPr lang="es-419" sz="2400" b="1" dirty="0"/>
            <a:t>1. ¿Por qué es importante la competitividad? </a:t>
          </a:r>
          <a:endParaRPr lang="es-ES" sz="2400" b="1" dirty="0"/>
        </a:p>
      </dgm:t>
    </dgm:pt>
    <dgm:pt modelId="{01A39C39-F939-4A16-9795-12B6AC5D1A78}" type="parTrans" cxnId="{3377174A-DCD0-40DB-B537-429ABA0AD533}">
      <dgm:prSet/>
      <dgm:spPr/>
      <dgm:t>
        <a:bodyPr/>
        <a:lstStyle/>
        <a:p>
          <a:endParaRPr lang="es-ES"/>
        </a:p>
      </dgm:t>
    </dgm:pt>
    <dgm:pt modelId="{AA04AA51-AC71-4C2B-9C67-5DA89E94CE22}" type="sibTrans" cxnId="{3377174A-DCD0-40DB-B537-429ABA0AD533}">
      <dgm:prSet/>
      <dgm:spPr/>
      <dgm:t>
        <a:bodyPr/>
        <a:lstStyle/>
        <a:p>
          <a:endParaRPr lang="es-ES"/>
        </a:p>
      </dgm:t>
    </dgm:pt>
    <dgm:pt modelId="{F752CD08-416F-4393-8940-E8F632042886}" type="pres">
      <dgm:prSet presAssocID="{E92B0740-AF29-40F3-9EF4-99BA2BA7C210}" presName="Name0" presStyleCnt="0">
        <dgm:presLayoutVars>
          <dgm:dir/>
          <dgm:animLvl val="lvl"/>
          <dgm:resizeHandles val="exact"/>
        </dgm:presLayoutVars>
      </dgm:prSet>
      <dgm:spPr/>
    </dgm:pt>
    <dgm:pt modelId="{505CAACA-858A-49BF-BE94-E9106FB968C1}" type="pres">
      <dgm:prSet presAssocID="{C3088E29-7141-4745-AB05-76172EFE7ED8}" presName="parTxOnly" presStyleLbl="node1" presStyleIdx="0" presStyleCnt="1" custScaleY="368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377174A-DCD0-40DB-B537-429ABA0AD533}" srcId="{E92B0740-AF29-40F3-9EF4-99BA2BA7C210}" destId="{C3088E29-7141-4745-AB05-76172EFE7ED8}" srcOrd="0" destOrd="0" parTransId="{01A39C39-F939-4A16-9795-12B6AC5D1A78}" sibTransId="{AA04AA51-AC71-4C2B-9C67-5DA89E94CE22}"/>
    <dgm:cxn modelId="{3C74534D-3969-4CA5-B2E6-B41CBEC625D9}" type="presOf" srcId="{C3088E29-7141-4745-AB05-76172EFE7ED8}" destId="{505CAACA-858A-49BF-BE94-E9106FB968C1}" srcOrd="0" destOrd="0" presId="urn:microsoft.com/office/officeart/2005/8/layout/chevron1"/>
    <dgm:cxn modelId="{34F16473-C0C8-4769-A07E-91134020C813}" type="presOf" srcId="{E92B0740-AF29-40F3-9EF4-99BA2BA7C210}" destId="{F752CD08-416F-4393-8940-E8F632042886}" srcOrd="0" destOrd="0" presId="urn:microsoft.com/office/officeart/2005/8/layout/chevron1"/>
    <dgm:cxn modelId="{B6A52BC3-21F0-41E6-B346-5C88C8F6E2CD}" type="presParOf" srcId="{F752CD08-416F-4393-8940-E8F632042886}" destId="{505CAACA-858A-49BF-BE94-E9106FB968C1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B0740-AF29-40F3-9EF4-99BA2BA7C21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088E29-7141-4745-AB05-76172EFE7ED8}">
      <dgm:prSet phldrT="[Texto]" custT="1"/>
      <dgm:spPr>
        <a:solidFill>
          <a:schemeClr val="tx2"/>
        </a:solidFill>
      </dgm:spPr>
      <dgm:t>
        <a:bodyPr/>
        <a:lstStyle/>
        <a:p>
          <a:r>
            <a:rPr lang="es-419" sz="2200" b="1" dirty="0"/>
            <a:t>2. ¿Cómo aparece Panamá en los indicadores de competitividad? </a:t>
          </a:r>
          <a:endParaRPr lang="es-ES" sz="2200" b="1" dirty="0"/>
        </a:p>
      </dgm:t>
    </dgm:pt>
    <dgm:pt modelId="{01A39C39-F939-4A16-9795-12B6AC5D1A78}" type="parTrans" cxnId="{3377174A-DCD0-40DB-B537-429ABA0AD533}">
      <dgm:prSet/>
      <dgm:spPr/>
      <dgm:t>
        <a:bodyPr/>
        <a:lstStyle/>
        <a:p>
          <a:endParaRPr lang="es-ES" sz="2200"/>
        </a:p>
      </dgm:t>
    </dgm:pt>
    <dgm:pt modelId="{AA04AA51-AC71-4C2B-9C67-5DA89E94CE22}" type="sibTrans" cxnId="{3377174A-DCD0-40DB-B537-429ABA0AD533}">
      <dgm:prSet/>
      <dgm:spPr/>
      <dgm:t>
        <a:bodyPr/>
        <a:lstStyle/>
        <a:p>
          <a:endParaRPr lang="es-ES" sz="2200"/>
        </a:p>
      </dgm:t>
    </dgm:pt>
    <dgm:pt modelId="{F752CD08-416F-4393-8940-E8F632042886}" type="pres">
      <dgm:prSet presAssocID="{E92B0740-AF29-40F3-9EF4-99BA2BA7C210}" presName="Name0" presStyleCnt="0">
        <dgm:presLayoutVars>
          <dgm:dir/>
          <dgm:animLvl val="lvl"/>
          <dgm:resizeHandles val="exact"/>
        </dgm:presLayoutVars>
      </dgm:prSet>
      <dgm:spPr/>
    </dgm:pt>
    <dgm:pt modelId="{505CAACA-858A-49BF-BE94-E9106FB968C1}" type="pres">
      <dgm:prSet presAssocID="{C3088E29-7141-4745-AB05-76172EFE7ED8}" presName="parTxOnly" presStyleLbl="node1" presStyleIdx="0" presStyleCnt="1" custScaleY="395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377174A-DCD0-40DB-B537-429ABA0AD533}" srcId="{E92B0740-AF29-40F3-9EF4-99BA2BA7C210}" destId="{C3088E29-7141-4745-AB05-76172EFE7ED8}" srcOrd="0" destOrd="0" parTransId="{01A39C39-F939-4A16-9795-12B6AC5D1A78}" sibTransId="{AA04AA51-AC71-4C2B-9C67-5DA89E94CE22}"/>
    <dgm:cxn modelId="{195CA11F-C6A2-43B4-9629-59EB6115EEA7}" type="presOf" srcId="{C3088E29-7141-4745-AB05-76172EFE7ED8}" destId="{505CAACA-858A-49BF-BE94-E9106FB968C1}" srcOrd="0" destOrd="0" presId="urn:microsoft.com/office/officeart/2005/8/layout/chevron1"/>
    <dgm:cxn modelId="{609CB62C-1631-4FF2-978D-B299B765F2F7}" type="presOf" srcId="{E92B0740-AF29-40F3-9EF4-99BA2BA7C210}" destId="{F752CD08-416F-4393-8940-E8F632042886}" srcOrd="0" destOrd="0" presId="urn:microsoft.com/office/officeart/2005/8/layout/chevron1"/>
    <dgm:cxn modelId="{C440B09E-C1AC-4C9B-8DD4-4063B5C8B68B}" type="presParOf" srcId="{F752CD08-416F-4393-8940-E8F632042886}" destId="{505CAACA-858A-49BF-BE94-E9106FB968C1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2B0740-AF29-40F3-9EF4-99BA2BA7C21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088E29-7141-4745-AB05-76172EFE7ED8}">
      <dgm:prSet phldrT="[Texto]" custT="1"/>
      <dgm:spPr>
        <a:solidFill>
          <a:schemeClr val="tx2"/>
        </a:solidFill>
      </dgm:spPr>
      <dgm:t>
        <a:bodyPr/>
        <a:lstStyle/>
        <a:p>
          <a:r>
            <a:rPr lang="es-419" sz="2400" b="1" dirty="0"/>
            <a:t>3. La competitividad como acción colectiva </a:t>
          </a:r>
          <a:endParaRPr lang="es-ES" sz="2400" b="1" dirty="0"/>
        </a:p>
      </dgm:t>
    </dgm:pt>
    <dgm:pt modelId="{01A39C39-F939-4A16-9795-12B6AC5D1A78}" type="parTrans" cxnId="{3377174A-DCD0-40DB-B537-429ABA0AD533}">
      <dgm:prSet/>
      <dgm:spPr/>
      <dgm:t>
        <a:bodyPr/>
        <a:lstStyle/>
        <a:p>
          <a:endParaRPr lang="es-ES"/>
        </a:p>
      </dgm:t>
    </dgm:pt>
    <dgm:pt modelId="{AA04AA51-AC71-4C2B-9C67-5DA89E94CE22}" type="sibTrans" cxnId="{3377174A-DCD0-40DB-B537-429ABA0AD533}">
      <dgm:prSet/>
      <dgm:spPr/>
      <dgm:t>
        <a:bodyPr/>
        <a:lstStyle/>
        <a:p>
          <a:endParaRPr lang="es-ES"/>
        </a:p>
      </dgm:t>
    </dgm:pt>
    <dgm:pt modelId="{F752CD08-416F-4393-8940-E8F632042886}" type="pres">
      <dgm:prSet presAssocID="{E92B0740-AF29-40F3-9EF4-99BA2BA7C210}" presName="Name0" presStyleCnt="0">
        <dgm:presLayoutVars>
          <dgm:dir/>
          <dgm:animLvl val="lvl"/>
          <dgm:resizeHandles val="exact"/>
        </dgm:presLayoutVars>
      </dgm:prSet>
      <dgm:spPr/>
    </dgm:pt>
    <dgm:pt modelId="{505CAACA-858A-49BF-BE94-E9106FB968C1}" type="pres">
      <dgm:prSet presAssocID="{C3088E29-7141-4745-AB05-76172EFE7ED8}" presName="parTxOnly" presStyleLbl="node1" presStyleIdx="0" presStyleCnt="1" custScaleY="56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377174A-DCD0-40DB-B537-429ABA0AD533}" srcId="{E92B0740-AF29-40F3-9EF4-99BA2BA7C210}" destId="{C3088E29-7141-4745-AB05-76172EFE7ED8}" srcOrd="0" destOrd="0" parTransId="{01A39C39-F939-4A16-9795-12B6AC5D1A78}" sibTransId="{AA04AA51-AC71-4C2B-9C67-5DA89E94CE22}"/>
    <dgm:cxn modelId="{528701AB-FAB4-49A5-90EB-E635A207822F}" type="presOf" srcId="{E92B0740-AF29-40F3-9EF4-99BA2BA7C210}" destId="{F752CD08-416F-4393-8940-E8F632042886}" srcOrd="0" destOrd="0" presId="urn:microsoft.com/office/officeart/2005/8/layout/chevron1"/>
    <dgm:cxn modelId="{C780DE2E-C295-41C4-91CE-FFFD3C0CAD32}" type="presOf" srcId="{C3088E29-7141-4745-AB05-76172EFE7ED8}" destId="{505CAACA-858A-49BF-BE94-E9106FB968C1}" srcOrd="0" destOrd="0" presId="urn:microsoft.com/office/officeart/2005/8/layout/chevron1"/>
    <dgm:cxn modelId="{7CB9D675-4FF6-4160-9E89-F79429D6161B}" type="presParOf" srcId="{F752CD08-416F-4393-8940-E8F632042886}" destId="{505CAACA-858A-49BF-BE94-E9106FB968C1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2B0740-AF29-40F3-9EF4-99BA2BA7C21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088E29-7141-4745-AB05-76172EFE7ED8}">
      <dgm:prSet phldrT="[Texto]" custT="1"/>
      <dgm:spPr>
        <a:solidFill>
          <a:schemeClr val="tx2"/>
        </a:solidFill>
      </dgm:spPr>
      <dgm:t>
        <a:bodyPr/>
        <a:lstStyle/>
        <a:p>
          <a:r>
            <a:rPr lang="es-419" sz="2400" b="1" dirty="0"/>
            <a:t>4. Sectores con crecimiento potencial </a:t>
          </a:r>
          <a:endParaRPr lang="es-ES" sz="2400" b="1" dirty="0"/>
        </a:p>
      </dgm:t>
    </dgm:pt>
    <dgm:pt modelId="{01A39C39-F939-4A16-9795-12B6AC5D1A78}" type="parTrans" cxnId="{3377174A-DCD0-40DB-B537-429ABA0AD533}">
      <dgm:prSet/>
      <dgm:spPr/>
      <dgm:t>
        <a:bodyPr/>
        <a:lstStyle/>
        <a:p>
          <a:endParaRPr lang="es-ES"/>
        </a:p>
      </dgm:t>
    </dgm:pt>
    <dgm:pt modelId="{AA04AA51-AC71-4C2B-9C67-5DA89E94CE22}" type="sibTrans" cxnId="{3377174A-DCD0-40DB-B537-429ABA0AD533}">
      <dgm:prSet/>
      <dgm:spPr/>
      <dgm:t>
        <a:bodyPr/>
        <a:lstStyle/>
        <a:p>
          <a:endParaRPr lang="es-ES"/>
        </a:p>
      </dgm:t>
    </dgm:pt>
    <dgm:pt modelId="{F752CD08-416F-4393-8940-E8F632042886}" type="pres">
      <dgm:prSet presAssocID="{E92B0740-AF29-40F3-9EF4-99BA2BA7C210}" presName="Name0" presStyleCnt="0">
        <dgm:presLayoutVars>
          <dgm:dir/>
          <dgm:animLvl val="lvl"/>
          <dgm:resizeHandles val="exact"/>
        </dgm:presLayoutVars>
      </dgm:prSet>
      <dgm:spPr/>
    </dgm:pt>
    <dgm:pt modelId="{505CAACA-858A-49BF-BE94-E9106FB968C1}" type="pres">
      <dgm:prSet presAssocID="{C3088E29-7141-4745-AB05-76172EFE7ED8}" presName="parTxOnly" presStyleLbl="node1" presStyleIdx="0" presStyleCnt="1" custScaleY="489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377174A-DCD0-40DB-B537-429ABA0AD533}" srcId="{E92B0740-AF29-40F3-9EF4-99BA2BA7C210}" destId="{C3088E29-7141-4745-AB05-76172EFE7ED8}" srcOrd="0" destOrd="0" parTransId="{01A39C39-F939-4A16-9795-12B6AC5D1A78}" sibTransId="{AA04AA51-AC71-4C2B-9C67-5DA89E94CE22}"/>
    <dgm:cxn modelId="{BFF3BD3D-72F2-4661-8F0D-A38EDB1A4E18}" type="presOf" srcId="{E92B0740-AF29-40F3-9EF4-99BA2BA7C210}" destId="{F752CD08-416F-4393-8940-E8F632042886}" srcOrd="0" destOrd="0" presId="urn:microsoft.com/office/officeart/2005/8/layout/chevron1"/>
    <dgm:cxn modelId="{2CBC605A-84E8-4460-92CE-AC5317FED833}" type="presOf" srcId="{C3088E29-7141-4745-AB05-76172EFE7ED8}" destId="{505CAACA-858A-49BF-BE94-E9106FB968C1}" srcOrd="0" destOrd="0" presId="urn:microsoft.com/office/officeart/2005/8/layout/chevron1"/>
    <dgm:cxn modelId="{460FC45C-04F3-4955-9544-9459CB770EEF}" type="presParOf" srcId="{F752CD08-416F-4393-8940-E8F632042886}" destId="{505CAACA-858A-49BF-BE94-E9106FB968C1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CAACA-858A-49BF-BE94-E9106FB968C1}">
      <dsp:nvSpPr>
        <dsp:cNvPr id="0" name=""/>
        <dsp:cNvSpPr/>
      </dsp:nvSpPr>
      <dsp:spPr>
        <a:xfrm>
          <a:off x="0" y="1404835"/>
          <a:ext cx="8069179" cy="1190494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400" b="1" kern="1200" dirty="0"/>
            <a:t>1. ¿Por qué es importante la competitividad? </a:t>
          </a:r>
          <a:endParaRPr lang="es-ES" sz="2400" b="1" kern="1200" dirty="0"/>
        </a:p>
      </dsp:txBody>
      <dsp:txXfrm>
        <a:off x="595247" y="1404835"/>
        <a:ext cx="6878685" cy="1190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CAACA-858A-49BF-BE94-E9106FB968C1}">
      <dsp:nvSpPr>
        <dsp:cNvPr id="0" name=""/>
        <dsp:cNvSpPr/>
      </dsp:nvSpPr>
      <dsp:spPr>
        <a:xfrm>
          <a:off x="0" y="1341450"/>
          <a:ext cx="8319634" cy="1317264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200" b="1" kern="1200" dirty="0"/>
            <a:t>2. ¿Cómo aparece Panamá en los indicadores de competitividad? </a:t>
          </a:r>
          <a:endParaRPr lang="es-ES" sz="2200" b="1" kern="1200" dirty="0"/>
        </a:p>
      </dsp:txBody>
      <dsp:txXfrm>
        <a:off x="658632" y="1341450"/>
        <a:ext cx="7002370" cy="13172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CAACA-858A-49BF-BE94-E9106FB968C1}">
      <dsp:nvSpPr>
        <dsp:cNvPr id="0" name=""/>
        <dsp:cNvSpPr/>
      </dsp:nvSpPr>
      <dsp:spPr>
        <a:xfrm>
          <a:off x="0" y="1093801"/>
          <a:ext cx="8069179" cy="1812563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400" b="1" kern="1200" dirty="0"/>
            <a:t>3. La competitividad como acción colectiva </a:t>
          </a:r>
          <a:endParaRPr lang="es-ES" sz="2400" b="1" kern="1200" dirty="0"/>
        </a:p>
      </dsp:txBody>
      <dsp:txXfrm>
        <a:off x="906282" y="1093801"/>
        <a:ext cx="6256616" cy="1812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CAACA-858A-49BF-BE94-E9106FB968C1}">
      <dsp:nvSpPr>
        <dsp:cNvPr id="0" name=""/>
        <dsp:cNvSpPr/>
      </dsp:nvSpPr>
      <dsp:spPr>
        <a:xfrm>
          <a:off x="0" y="1339670"/>
          <a:ext cx="8422106" cy="1649688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400" b="1" kern="1200" dirty="0"/>
            <a:t>4. Sectores con crecimiento potencial </a:t>
          </a:r>
          <a:endParaRPr lang="es-ES" sz="2400" b="1" kern="1200" dirty="0"/>
        </a:p>
      </dsp:txBody>
      <dsp:txXfrm>
        <a:off x="824844" y="1339670"/>
        <a:ext cx="6772418" cy="1649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0.14261</cdr:x>
      <cdr:y>0.07014</cdr:y>
    </cdr:from>
    <cdr:to>
      <cdr:x>0.40023</cdr:x>
      <cdr:y>0.13253</cdr:y>
    </cdr:to>
    <cdr:sp macro="" textlink="">
      <cdr:nvSpPr>
        <cdr:cNvPr id="2" name="2 CuadroTexto">
          <a:extLst xmlns:a="http://schemas.openxmlformats.org/drawingml/2006/main">
            <a:ext uri="{FF2B5EF4-FFF2-40B4-BE49-F238E27FC236}">
              <a16:creationId xmlns:a16="http://schemas.microsoft.com/office/drawing/2014/main" id="{41DD0667-F08B-4378-A65C-EDAFE3F3E794}"/>
            </a:ext>
          </a:extLst>
        </cdr:cNvPr>
        <cdr:cNvSpPr txBox="1"/>
      </cdr:nvSpPr>
      <cdr:spPr>
        <a:xfrm xmlns:a="http://schemas.openxmlformats.org/drawingml/2006/main">
          <a:off x="1223082" y="346000"/>
          <a:ext cx="22095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1pPr>
          <a:lvl2pPr marL="4572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2pPr>
          <a:lvl3pPr marL="9144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3pPr>
          <a:lvl4pPr marL="13716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4pPr>
          <a:lvl5pPr marL="18288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es-419" sz="1400" b="1" dirty="0"/>
            <a:t>Tasa de crecimiento del PIB</a:t>
          </a:r>
          <a:endParaRPr lang="es-ES" sz="1400" b="1" dirty="0"/>
        </a:p>
      </cdr:txBody>
    </cdr:sp>
  </cdr:relSizeAnchor>
  <cdr:relSizeAnchor xmlns:cdr="http://schemas.openxmlformats.org/drawingml/2006/chartDrawing">
    <cdr:from>
      <cdr:x>0.1125</cdr:x>
      <cdr:y>0.5055</cdr:y>
    </cdr:from>
    <cdr:to>
      <cdr:x>0.14375</cdr:x>
      <cdr:y>0.56789</cdr:y>
    </cdr:to>
    <cdr:sp macro="" textlink="">
      <cdr:nvSpPr>
        <cdr:cNvPr id="3" name="2 CuadroTexto">
          <a:extLst xmlns:a="http://schemas.openxmlformats.org/drawingml/2006/main">
            <a:ext uri="{FF2B5EF4-FFF2-40B4-BE49-F238E27FC236}">
              <a16:creationId xmlns:a16="http://schemas.microsoft.com/office/drawing/2014/main" id="{9016B5D3-E4BB-449F-925C-92254CDD9A4A}"/>
            </a:ext>
          </a:extLst>
        </cdr:cNvPr>
        <cdr:cNvSpPr txBox="1"/>
      </cdr:nvSpPr>
      <cdr:spPr>
        <a:xfrm xmlns:a="http://schemas.openxmlformats.org/drawingml/2006/main">
          <a:off x="964905" y="2493677"/>
          <a:ext cx="26802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419" sz="1400" b="1" dirty="0"/>
            <a:t>?</a:t>
          </a:r>
          <a:endParaRPr lang="es-E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BB108-A847-487C-87B2-E7C2531BB5BF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C14F7-C600-4BBF-AB02-3075072346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2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C14F7-C600-4BBF-AB02-3075072346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6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C14F7-C600-4BBF-AB02-3075072346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1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C14F7-C600-4BBF-AB02-30750723463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40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C14F7-C600-4BBF-AB02-30750723463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35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C14F7-C600-4BBF-AB02-30750723463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12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C14F7-C600-4BBF-AB02-30750723463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AC9D6-1147-41EB-B722-88BD0FAF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6080E-DCA5-43A3-816B-0CE167714C3B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6DC80-B9B6-48C2-9C7E-A3E60473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A1DD2-F30F-4C22-B934-6E368C89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FA0E3-BBE3-451B-AF92-FEA6206C7BF9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135447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E43F-8193-4508-B13E-E39D5E2B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7E18-1E37-4296-987E-9615919718C4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8E52E-584D-423E-A0ED-747AEAA9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207AD-61E4-47A8-B4C5-438DB3E6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087E4-DD75-4C7B-BBD6-A1A520BFB079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319753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87423-0E8A-4177-997D-C28333EB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9F08-A1D1-4F61-A586-B521C73B6F2F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651FE-B204-4863-8AED-B532A573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35CAE-6C29-4A0E-A59D-259B7D50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CB71-3035-4A3E-826D-BD41ED27ED7E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423136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9">
            <a:extLst>
              <a:ext uri="{FF2B5EF4-FFF2-40B4-BE49-F238E27FC236}">
                <a16:creationId xmlns:a16="http://schemas.microsoft.com/office/drawing/2014/main" id="{31341F98-691A-4A32-B7C2-D456FAC34054}"/>
              </a:ext>
            </a:extLst>
          </p:cNvPr>
          <p:cNvSpPr/>
          <p:nvPr userDrawn="1"/>
        </p:nvSpPr>
        <p:spPr>
          <a:xfrm>
            <a:off x="0" y="1282"/>
            <a:ext cx="9144000" cy="802281"/>
          </a:xfrm>
          <a:prstGeom prst="rect">
            <a:avLst/>
          </a:prstGeom>
          <a:solidFill>
            <a:srgbClr val="2667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03956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9AA8C-75A5-4BFC-A3A4-2B4AACD1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E2169-3198-421A-9429-BFB6BC928885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3FD87-FF63-47E7-8F36-31BEA4FC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E64B0-2A75-435E-B0DC-EE507C64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1E77B-59A9-4BF1-8420-E0F81C7D62F2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376027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E092A-0675-46D0-B543-C72DD7F2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67389-53E1-4A1E-9226-E3CB194FF650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45C82-1481-4093-8710-EBA0E620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E7CE0-4A7F-4336-A4BD-7BEDFD12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C6719-5F89-4342-A982-55A87F244703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129535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7F811C-3841-46AD-982E-B369A5C75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86CC6-B678-4C83-B3CC-C5F680C7BD6A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9AC5A6-0C80-424F-A570-C300C569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A276A9-0B0D-40D8-BF54-006AB8B2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92D-0AD8-483F-824D-1C257D3AAFB5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38745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31E973E-B60D-4FA6-A115-1B57D3951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2104-39E7-489D-8B6F-CB0444DD5BDC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4BDBFB-C790-4A0D-8773-5CD7B6F1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F80DD1-1259-4AD2-BFB2-D732EA8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19F6-46A7-45B2-B76C-014BC436D4B9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363065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65C6AA5-2ED2-4DA5-A4E2-F5722DD8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0F319-106F-497C-A6DF-3FEC53B0D4EE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95FFA6-A96A-4B9B-8211-C8B340514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75FD87-3D9D-4372-B888-3570F940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5527-782E-4C9C-B22D-7F3908A55372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156077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DE0EC4A-3D9F-4682-B10E-90BC8821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34B0E-DFDE-435B-A58D-DD4F20E3C051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688B68-2AD1-4CE2-A374-5CD6C6B3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326F4E9-49FC-4E89-9014-56FCD3F33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B38A-9528-4433-9737-7D88B148E32F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266799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84A670-3DBE-423F-B774-930191E57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4CD80-80F6-405E-B613-F0E53C618D68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2AAEE9-ACFC-42D6-8B26-5B9F6565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F18D90-EA6F-47A2-A768-DAA62716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0E283-2E9C-44A1-BF61-5A94DEB10FF8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71730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8A4F21-660B-440A-8A3E-87F716B9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8E94-A7B4-4C6C-B6B1-83595998C594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5ACB19-31FA-480D-AF35-0DE28695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A11585-6279-4B3A-8059-952FBA9C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EDCBE-C8F0-4100-AD1D-72447C58CF6E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  <p:extLst>
      <p:ext uri="{BB962C8B-B14F-4D97-AF65-F5344CB8AC3E}">
        <p14:creationId xmlns:p14="http://schemas.microsoft.com/office/powerpoint/2010/main" val="360184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015587B-0D9C-44A3-9CBF-96334DD836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A53C4A9-7B7C-4E7C-AEB1-2B907BF04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Click to edit Master text styles</a:t>
            </a:r>
          </a:p>
          <a:p>
            <a:pPr lvl="1"/>
            <a:r>
              <a:rPr lang="es-ES_tradnl" altLang="en-US"/>
              <a:t>Second level</a:t>
            </a:r>
          </a:p>
          <a:p>
            <a:pPr lvl="2"/>
            <a:r>
              <a:rPr lang="es-ES_tradnl" altLang="en-US"/>
              <a:t>Third level</a:t>
            </a:r>
          </a:p>
          <a:p>
            <a:pPr lvl="3"/>
            <a:r>
              <a:rPr lang="es-ES_tradnl" altLang="en-US"/>
              <a:t>Fourth level</a:t>
            </a:r>
          </a:p>
          <a:p>
            <a:pPr lvl="4"/>
            <a:r>
              <a:rPr lang="es-ES_tradnl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09E81-B5D9-4E2F-974D-4917FF236D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321557-8AB7-4228-BFB8-162F9EC736D8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2B063-D594-4B0D-98B8-64C2B670E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453A3-7F54-4FA8-8570-B6D79F163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7E19AB-4FC3-4DBF-BAF3-F9937B35AF26}" type="slidenum">
              <a:rPr lang="en-US" altLang="es-DO"/>
              <a:pPr>
                <a:defRPr/>
              </a:pPr>
              <a:t>‹Nº›</a:t>
            </a:fld>
            <a:endParaRPr lang="en-US" altLang="es-D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svg"/><Relationship Id="rId5" Type="http://schemas.openxmlformats.org/officeDocument/2006/relationships/image" Target="../media/image21.png"/><Relationship Id="rId4" Type="http://schemas.openxmlformats.org/officeDocument/2006/relationships/image" Target="../media/image21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PPT 16-9-02.jpg">
            <a:extLst>
              <a:ext uri="{FF2B5EF4-FFF2-40B4-BE49-F238E27FC236}">
                <a16:creationId xmlns:a16="http://schemas.microsoft.com/office/drawing/2014/main" id="{FAC47296-A016-46B4-9EBF-A6A085714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416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15A26E6-C78A-411C-BACF-1F6C16D72D9D}"/>
              </a:ext>
            </a:extLst>
          </p:cNvPr>
          <p:cNvSpPr/>
          <p:nvPr/>
        </p:nvSpPr>
        <p:spPr>
          <a:xfrm>
            <a:off x="3495870" y="531930"/>
            <a:ext cx="572429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ES_tradnl" altLang="en-US" sz="3200" b="1" dirty="0">
                <a:solidFill>
                  <a:schemeClr val="tx2"/>
                </a:solidFill>
                <a:latin typeface="+mj-lt"/>
                <a:cs typeface="Segoe UI" panose="020B0502040204020203" pitchFamily="34" charset="0"/>
              </a:rPr>
              <a:t>COMPETITIVIDAD EN PANAMÁ: DESAFÍOS Y POTENCIAL</a:t>
            </a:r>
          </a:p>
          <a:p>
            <a:pPr algn="ctr" eaLnBrk="1" hangingPunct="1">
              <a:defRPr/>
            </a:pPr>
            <a:endParaRPr lang="es-ES_tradnl" altLang="en-US" sz="2000" b="1" dirty="0">
              <a:solidFill>
                <a:schemeClr val="tx2"/>
              </a:solidFill>
              <a:latin typeface="+mj-lt"/>
              <a:cs typeface="Segoe UI" panose="020B0502040204020203" pitchFamily="34" charset="0"/>
            </a:endParaRPr>
          </a:p>
          <a:p>
            <a:pPr algn="ctr" eaLnBrk="1" hangingPunct="1">
              <a:defRPr/>
            </a:pPr>
            <a:endParaRPr lang="es-ES_tradnl" altLang="en-US" sz="2000" b="1" dirty="0">
              <a:solidFill>
                <a:schemeClr val="tx2"/>
              </a:solidFill>
              <a:latin typeface="+mj-lt"/>
              <a:cs typeface="Segoe UI" panose="020B0502040204020203" pitchFamily="34" charset="0"/>
            </a:endParaRPr>
          </a:p>
          <a:p>
            <a:pPr algn="ctr" eaLnBrk="1" hangingPunct="1">
              <a:defRPr/>
            </a:pPr>
            <a:r>
              <a:rPr lang="es-ES_tradnl" altLang="en-US" sz="2000" b="1" dirty="0">
                <a:solidFill>
                  <a:schemeClr val="tx2"/>
                </a:solidFill>
                <a:latin typeface="+mj-lt"/>
                <a:cs typeface="Segoe UI" panose="020B0502040204020203" pitchFamily="34" charset="0"/>
              </a:rPr>
              <a:t>Centro Nacional de Competitividad</a:t>
            </a:r>
          </a:p>
          <a:p>
            <a:pPr algn="ctr" eaLnBrk="1" hangingPunct="1">
              <a:defRPr/>
            </a:pPr>
            <a:r>
              <a:rPr lang="es-ES_tradnl" altLang="en-US" sz="2000" dirty="0">
                <a:solidFill>
                  <a:schemeClr val="tx2"/>
                </a:solidFill>
                <a:latin typeface="+mj-lt"/>
                <a:cs typeface="Segoe UI" panose="020B0502040204020203" pitchFamily="34" charset="0"/>
              </a:rPr>
              <a:t>Octubre 2021</a:t>
            </a:r>
          </a:p>
          <a:p>
            <a:pPr algn="ctr" eaLnBrk="1" hangingPunct="1">
              <a:defRPr/>
            </a:pPr>
            <a:endParaRPr lang="es-ES_tradnl" altLang="en-US" sz="2400" dirty="0">
              <a:solidFill>
                <a:schemeClr val="tx2"/>
              </a:solidFill>
              <a:latin typeface="+mj-lt"/>
              <a:cs typeface="Segoe UI" panose="020B0502040204020203" pitchFamily="34" charset="0"/>
            </a:endParaRPr>
          </a:p>
          <a:p>
            <a:pPr algn="ctr" eaLnBrk="1" hangingPunct="1">
              <a:defRPr/>
            </a:pPr>
            <a:endParaRPr lang="es-ES_tradnl" altLang="en-US" sz="2400" dirty="0">
              <a:solidFill>
                <a:schemeClr val="tx2"/>
              </a:solidFill>
              <a:latin typeface="+mj-lt"/>
              <a:cs typeface="Segoe UI" panose="020B0502040204020203" pitchFamily="34" charset="0"/>
            </a:endParaRPr>
          </a:p>
          <a:p>
            <a:pPr algn="ctr" eaLnBrk="1" hangingPunct="1">
              <a:defRPr/>
            </a:pPr>
            <a:r>
              <a:rPr lang="es-ES_tradnl" altLang="en-US" sz="2000" dirty="0">
                <a:solidFill>
                  <a:schemeClr val="tx2"/>
                </a:solidFill>
                <a:latin typeface="+mj-lt"/>
                <a:cs typeface="Segoe UI" panose="020B0502040204020203" pitchFamily="34" charset="0"/>
              </a:rPr>
              <a:t>Carlos </a:t>
            </a:r>
            <a:r>
              <a:rPr lang="es-ES_tradnl" altLang="en-US" sz="2000" dirty="0" err="1">
                <a:solidFill>
                  <a:schemeClr val="tx2"/>
                </a:solidFill>
                <a:latin typeface="+mj-lt"/>
                <a:cs typeface="Segoe UI" panose="020B0502040204020203" pitchFamily="34" charset="0"/>
              </a:rPr>
              <a:t>Garcimartín</a:t>
            </a:r>
            <a:endParaRPr lang="es-ES_tradnl" altLang="en-US" sz="2000" dirty="0">
              <a:solidFill>
                <a:schemeClr val="tx2"/>
              </a:solidFill>
              <a:latin typeface="+mj-lt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22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Pérdida de competitividad que se refleja en distintos ámbitos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1479757" y="4727263"/>
            <a:ext cx="1688219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WEF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3BF652-AD03-47B9-90D6-65C9A3F9FE2D}"/>
              </a:ext>
            </a:extLst>
          </p:cNvPr>
          <p:cNvSpPr/>
          <p:nvPr/>
        </p:nvSpPr>
        <p:spPr>
          <a:xfrm>
            <a:off x="734009" y="945358"/>
            <a:ext cx="7968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PE" sz="1600" b="1" dirty="0">
                <a:solidFill>
                  <a:schemeClr val="accent1"/>
                </a:solidFill>
              </a:rPr>
              <a:t>Cambio en la posición de Panamá en componentes del Índice Global de Competitividad </a:t>
            </a:r>
            <a:endParaRPr lang="en-US" sz="1600" dirty="0">
              <a:solidFill>
                <a:schemeClr val="accent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9E3691-DFC5-4430-ABA1-D31D32FD8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57" y="1487918"/>
            <a:ext cx="4340885" cy="2605110"/>
          </a:xfrm>
          <a:prstGeom prst="rect">
            <a:avLst/>
          </a:prstGeom>
        </p:spPr>
      </p:pic>
      <p:sp>
        <p:nvSpPr>
          <p:cNvPr id="12" name="1 CuadroTexto">
            <a:extLst>
              <a:ext uri="{FF2B5EF4-FFF2-40B4-BE49-F238E27FC236}">
                <a16:creationId xmlns:a16="http://schemas.microsoft.com/office/drawing/2014/main" id="{F26DCCA7-9D34-4035-8701-21E9E6579FAC}"/>
              </a:ext>
            </a:extLst>
          </p:cNvPr>
          <p:cNvSpPr txBox="1"/>
          <p:nvPr/>
        </p:nvSpPr>
        <p:spPr>
          <a:xfrm>
            <a:off x="1835978" y="3448922"/>
            <a:ext cx="2646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2007/17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B2C010C-5650-45CB-A451-5652511D8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9476" y="1722664"/>
            <a:ext cx="3951924" cy="2370364"/>
          </a:xfrm>
          <a:prstGeom prst="rect">
            <a:avLst/>
          </a:prstGeom>
        </p:spPr>
      </p:pic>
      <p:sp>
        <p:nvSpPr>
          <p:cNvPr id="14" name="1 CuadroTexto">
            <a:extLst>
              <a:ext uri="{FF2B5EF4-FFF2-40B4-BE49-F238E27FC236}">
                <a16:creationId xmlns:a16="http://schemas.microsoft.com/office/drawing/2014/main" id="{69CB607E-C8AC-4FF8-9244-6B628F3A3CEE}"/>
              </a:ext>
            </a:extLst>
          </p:cNvPr>
          <p:cNvSpPr txBox="1"/>
          <p:nvPr/>
        </p:nvSpPr>
        <p:spPr>
          <a:xfrm>
            <a:off x="4976333" y="3159336"/>
            <a:ext cx="2646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2017/19</a:t>
            </a:r>
          </a:p>
        </p:txBody>
      </p:sp>
    </p:spTree>
    <p:extLst>
      <p:ext uri="{BB962C8B-B14F-4D97-AF65-F5344CB8AC3E}">
        <p14:creationId xmlns:p14="http://schemas.microsoft.com/office/powerpoint/2010/main" val="33055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3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4704" y="-4524704"/>
            <a:ext cx="94593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290020836"/>
              </p:ext>
            </p:extLst>
          </p:nvPr>
        </p:nvGraphicFramePr>
        <p:xfrm>
          <a:off x="513347" y="539750"/>
          <a:ext cx="8069179" cy="4000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684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22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La calidad institucional es crucial para la competitividad de un país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1313847" y="4727263"/>
            <a:ext cx="2020040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BM y MIT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79CBC2-4B8E-4620-928C-85FFF1830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8047"/>
            <a:ext cx="5887262" cy="36892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E3253CC-7998-4949-AE6A-A43DAD8CA6FF}"/>
              </a:ext>
            </a:extLst>
          </p:cNvPr>
          <p:cNvSpPr/>
          <p:nvPr/>
        </p:nvSpPr>
        <p:spPr>
          <a:xfrm>
            <a:off x="5931129" y="1019633"/>
            <a:ext cx="32128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PE" sz="1600" b="1" dirty="0">
                <a:solidFill>
                  <a:schemeClr val="accent1"/>
                </a:solidFill>
              </a:rPr>
              <a:t>Avanzar en competitividad requiere avanzar en calidad institucional 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B34662-75F2-4FE5-9316-3FE73C04D6B0}"/>
              </a:ext>
            </a:extLst>
          </p:cNvPr>
          <p:cNvSpPr txBox="1"/>
          <p:nvPr/>
        </p:nvSpPr>
        <p:spPr>
          <a:xfrm>
            <a:off x="5931129" y="2171269"/>
            <a:ext cx="3082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600" b="1">
                <a:solidFill>
                  <a:srgbClr val="0070C0"/>
                </a:solidFill>
              </a:defRPr>
            </a:lvl1pPr>
          </a:lstStyle>
          <a:p>
            <a:pPr algn="l"/>
            <a:r>
              <a:rPr lang="es-ES_tradnl" dirty="0">
                <a:solidFill>
                  <a:schemeClr val="accent1"/>
                </a:solidFill>
              </a:rPr>
              <a:t>Desde 2005, Panamá ha avanzado 22 posiciones en la clasificación mundial de PIB per cápita. Sin embargo, solo 1 en calidad institucional</a:t>
            </a:r>
          </a:p>
        </p:txBody>
      </p:sp>
    </p:spTree>
    <p:extLst>
      <p:ext uri="{BB962C8B-B14F-4D97-AF65-F5344CB8AC3E}">
        <p14:creationId xmlns:p14="http://schemas.microsoft.com/office/powerpoint/2010/main" val="1929225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64371" y="157705"/>
            <a:ext cx="90152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chemeClr val="bg1"/>
                </a:solidFill>
              </a:rPr>
              <a:t>Panamá muestra buenos resultados en la etapa de creación de negocios, pero peores en las fases de operación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1479757" y="4727263"/>
            <a:ext cx="1688219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WEF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F3220-18C4-486C-9D4A-CE94FAC29651}"/>
              </a:ext>
            </a:extLst>
          </p:cNvPr>
          <p:cNvSpPr txBox="1"/>
          <p:nvPr/>
        </p:nvSpPr>
        <p:spPr>
          <a:xfrm>
            <a:off x="0" y="1246546"/>
            <a:ext cx="276186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1"/>
                </a:solidFill>
              </a:rPr>
              <a:t>El registro de propiedades, el pago de impuestos, el cumplimiento de contratos o la resolución de insolvencias, fundamentales para la recuperación, tienen costos indirectos demasiado altos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ED018D-EB96-4378-A92B-5F00AA124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140" y="831823"/>
            <a:ext cx="5738983" cy="43116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A03F294-6326-4342-88D0-6BC76649BB0C}"/>
              </a:ext>
            </a:extLst>
          </p:cNvPr>
          <p:cNvSpPr txBox="1"/>
          <p:nvPr/>
        </p:nvSpPr>
        <p:spPr>
          <a:xfrm>
            <a:off x="4154400" y="821847"/>
            <a:ext cx="3720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tx2"/>
                </a:solidFill>
              </a:rPr>
              <a:t>Posición</a:t>
            </a:r>
            <a:r>
              <a:rPr lang="en-US" sz="1400" b="1" dirty="0">
                <a:solidFill>
                  <a:schemeClr val="tx2"/>
                </a:solidFill>
              </a:rPr>
              <a:t> de Panamá en </a:t>
            </a:r>
            <a:r>
              <a:rPr lang="en-US" sz="1400" b="1" dirty="0" err="1">
                <a:solidFill>
                  <a:schemeClr val="tx2"/>
                </a:solidFill>
              </a:rPr>
              <a:t>cada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 err="1">
                <a:solidFill>
                  <a:schemeClr val="tx2"/>
                </a:solidFill>
              </a:rPr>
              <a:t>categoría</a:t>
            </a:r>
            <a:r>
              <a:rPr lang="en-US" sz="1400" b="1" dirty="0">
                <a:solidFill>
                  <a:schemeClr val="tx2"/>
                </a:solidFill>
              </a:rPr>
              <a:t> en </a:t>
            </a:r>
            <a:r>
              <a:rPr lang="en-US" sz="1400" b="1" dirty="0" err="1">
                <a:solidFill>
                  <a:schemeClr val="tx2"/>
                </a:solidFill>
              </a:rPr>
              <a:t>el</a:t>
            </a:r>
            <a:r>
              <a:rPr lang="en-US" sz="1400" b="1" dirty="0">
                <a:solidFill>
                  <a:schemeClr val="tx2"/>
                </a:solidFill>
              </a:rPr>
              <a:t> IGC</a:t>
            </a:r>
            <a:r>
              <a:rPr lang="en-US" sz="1400" b="1" i="1" dirty="0">
                <a:solidFill>
                  <a:schemeClr val="tx2"/>
                </a:solidFill>
              </a:rPr>
              <a:t> </a:t>
            </a:r>
            <a:r>
              <a:rPr lang="en-US" sz="1400" b="1" dirty="0">
                <a:solidFill>
                  <a:schemeClr val="tx2"/>
                </a:solidFill>
              </a:rPr>
              <a:t>(de 141 </a:t>
            </a:r>
            <a:r>
              <a:rPr lang="en-US" sz="1400" b="1" dirty="0" err="1">
                <a:solidFill>
                  <a:schemeClr val="tx2"/>
                </a:solidFill>
              </a:rPr>
              <a:t>países</a:t>
            </a:r>
            <a:r>
              <a:rPr lang="en-US" sz="1400" b="1" dirty="0">
                <a:solidFill>
                  <a:schemeClr val="tx2"/>
                </a:solidFill>
              </a:rPr>
              <a:t>) </a:t>
            </a:r>
            <a:endParaRPr lang="es-ES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03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813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La formación también clave para la competitividad de un país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1228888" y="4727263"/>
            <a:ext cx="2189959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OCDE y WEF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111406-96FF-4A05-A886-F985904BA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56960"/>
            <a:ext cx="4624512" cy="29858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7A75A7D-816C-473B-8105-C2F79C3DF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84" y="1044324"/>
            <a:ext cx="4382966" cy="33783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51E55A4-C5CD-4B15-831E-69D95CC58442}"/>
              </a:ext>
            </a:extLst>
          </p:cNvPr>
          <p:cNvSpPr txBox="1"/>
          <p:nvPr/>
        </p:nvSpPr>
        <p:spPr>
          <a:xfrm>
            <a:off x="1437189" y="1129266"/>
            <a:ext cx="28147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chemeClr val="tx2"/>
                </a:solidFill>
              </a:rPr>
              <a:t>Puntaje en la prueba PISA 2018 (economías avanzadas = 100)</a:t>
            </a:r>
          </a:p>
        </p:txBody>
      </p:sp>
    </p:spTree>
    <p:extLst>
      <p:ext uri="{BB962C8B-B14F-4D97-AF65-F5344CB8AC3E}">
        <p14:creationId xmlns:p14="http://schemas.microsoft.com/office/powerpoint/2010/main" val="332110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3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4704" y="-4524704"/>
            <a:ext cx="94593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895791093"/>
              </p:ext>
            </p:extLst>
          </p:nvPr>
        </p:nvGraphicFramePr>
        <p:xfrm>
          <a:off x="513347" y="419434"/>
          <a:ext cx="8422106" cy="4329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823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7351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Antes de la pandemia, el turismo se había convertido en una de las principales exportaciones de Panamá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1473667" y="4727263"/>
            <a:ext cx="1700402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INEC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F3220-18C4-486C-9D4A-CE94FAC29651}"/>
              </a:ext>
            </a:extLst>
          </p:cNvPr>
          <p:cNvSpPr txBox="1"/>
          <p:nvPr/>
        </p:nvSpPr>
        <p:spPr>
          <a:xfrm>
            <a:off x="130887" y="1551346"/>
            <a:ext cx="27618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1"/>
                </a:solidFill>
              </a:rPr>
              <a:t>Pero el modelo de turismo mostraba síntomas de agotamiento y necesidad de aprovechar en mayor medida los grandes atractivos del país.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2F085B-F53F-4112-963D-B2788A56C0EF}"/>
              </a:ext>
            </a:extLst>
          </p:cNvPr>
          <p:cNvSpPr txBox="1"/>
          <p:nvPr/>
        </p:nvSpPr>
        <p:spPr>
          <a:xfrm>
            <a:off x="5205649" y="1221730"/>
            <a:ext cx="3720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tx2"/>
                </a:solidFill>
              </a:rPr>
              <a:t>Exportaciones</a:t>
            </a:r>
            <a:r>
              <a:rPr lang="en-US" sz="1400" b="1" dirty="0">
                <a:solidFill>
                  <a:schemeClr val="tx2"/>
                </a:solidFill>
              </a:rPr>
              <a:t> de turismo (% PIB)</a:t>
            </a:r>
          </a:p>
          <a:p>
            <a:r>
              <a:rPr lang="en-US" sz="1400" b="1" dirty="0" err="1">
                <a:solidFill>
                  <a:schemeClr val="tx2"/>
                </a:solidFill>
              </a:rPr>
              <a:t>índice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i="1" dirty="0">
                <a:solidFill>
                  <a:schemeClr val="tx2"/>
                </a:solidFill>
              </a:rPr>
              <a:t>Doing Business </a:t>
            </a:r>
            <a:r>
              <a:rPr lang="en-US" sz="1400" b="1" dirty="0">
                <a:solidFill>
                  <a:schemeClr val="tx2"/>
                </a:solidFill>
              </a:rPr>
              <a:t>(de 190 </a:t>
            </a:r>
            <a:r>
              <a:rPr lang="en-US" sz="1400" b="1" dirty="0" err="1">
                <a:solidFill>
                  <a:schemeClr val="tx2"/>
                </a:solidFill>
              </a:rPr>
              <a:t>países</a:t>
            </a:r>
            <a:r>
              <a:rPr lang="en-US" sz="1400" b="1" dirty="0">
                <a:solidFill>
                  <a:schemeClr val="tx2"/>
                </a:solidFill>
              </a:rPr>
              <a:t>) </a:t>
            </a:r>
            <a:endParaRPr lang="es-ES" sz="1400" b="1" dirty="0">
              <a:solidFill>
                <a:schemeClr val="tx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83F5D5-A186-4615-B658-03C5B817B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401" y="1483340"/>
            <a:ext cx="5576599" cy="342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75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719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Es sector financiero es uno de los grandes activos del país, pero ha venido perdiendo competitividad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3533229" y="4787335"/>
            <a:ext cx="164974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FMI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F3220-18C4-486C-9D4A-CE94FAC29651}"/>
              </a:ext>
            </a:extLst>
          </p:cNvPr>
          <p:cNvSpPr txBox="1"/>
          <p:nvPr/>
        </p:nvSpPr>
        <p:spPr>
          <a:xfrm>
            <a:off x="5240929" y="1034893"/>
            <a:ext cx="380976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1"/>
                </a:solidFill>
              </a:rPr>
              <a:t>En 2019 se exportaron US$1.082 millones (1,6% del PIB), el décimo del mundo y primero de la región. Sin embargo, desde 2015 se ha reducido en promedio un 3,4% por año, cayendo 0,7 puntos del PIB </a:t>
            </a:r>
          </a:p>
          <a:p>
            <a:r>
              <a:rPr lang="es-ES" sz="1600" b="1" dirty="0">
                <a:solidFill>
                  <a:schemeClr val="accent1"/>
                </a:solidFill>
              </a:rPr>
              <a:t>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A822CC-9779-42FA-B622-4E15B611D1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86"/>
          <a:stretch/>
        </p:blipFill>
        <p:spPr>
          <a:xfrm>
            <a:off x="93306" y="1217948"/>
            <a:ext cx="4185884" cy="356938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95D15A9-09AC-497F-9BDE-705CCD95B99D}"/>
              </a:ext>
            </a:extLst>
          </p:cNvPr>
          <p:cNvSpPr txBox="1"/>
          <p:nvPr/>
        </p:nvSpPr>
        <p:spPr>
          <a:xfrm>
            <a:off x="172218" y="841764"/>
            <a:ext cx="41858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Exportaciones de servicios financieros de Panamá</a:t>
            </a:r>
          </a:p>
        </p:txBody>
      </p:sp>
    </p:spTree>
    <p:extLst>
      <p:ext uri="{BB962C8B-B14F-4D97-AF65-F5344CB8AC3E}">
        <p14:creationId xmlns:p14="http://schemas.microsoft.com/office/powerpoint/2010/main" val="3678857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71604"/>
            <a:ext cx="7351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El agro es otro sector con potencial. Apenas representa el 2% del PIB del país, pero:</a:t>
            </a:r>
          </a:p>
          <a:p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F3220-18C4-486C-9D4A-CE94FAC29651}"/>
              </a:ext>
            </a:extLst>
          </p:cNvPr>
          <p:cNvSpPr txBox="1"/>
          <p:nvPr/>
        </p:nvSpPr>
        <p:spPr>
          <a:xfrm>
            <a:off x="87344" y="960473"/>
            <a:ext cx="303189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chemeClr val="accent1"/>
                </a:solidFill>
              </a:rPr>
              <a:t>Supone más del 14% del empleo. </a:t>
            </a:r>
          </a:p>
          <a:p>
            <a:endParaRPr lang="es-ES" sz="1400" b="1" dirty="0">
              <a:solidFill>
                <a:schemeClr val="accent1"/>
              </a:solidFill>
            </a:endParaRPr>
          </a:p>
          <a:p>
            <a:r>
              <a:rPr lang="es-ES" sz="1400" b="1" dirty="0">
                <a:solidFill>
                  <a:schemeClr val="accent1"/>
                </a:solidFill>
              </a:rPr>
              <a:t>Hasta la entrada en funcionamiento de la mina de cobre era el principal rubro exportador de bienes producidos en el país.</a:t>
            </a:r>
          </a:p>
          <a:p>
            <a:r>
              <a:rPr lang="es-ES" sz="1400" b="1" dirty="0">
                <a:solidFill>
                  <a:schemeClr val="accent1"/>
                </a:solidFill>
              </a:rPr>
              <a:t> </a:t>
            </a:r>
          </a:p>
          <a:p>
            <a:r>
              <a:rPr lang="es-ES" sz="1400" b="1" dirty="0">
                <a:solidFill>
                  <a:schemeClr val="accent1"/>
                </a:solidFill>
              </a:rPr>
              <a:t>En muchas provincias su peso en el PIB es muy alto: 32.7% en Darién; 23.9% en Bocas del Toro; 18.4% en Los Santos; etc. </a:t>
            </a:r>
          </a:p>
          <a:p>
            <a:endParaRPr lang="es-ES" sz="1400" b="1" dirty="0">
              <a:solidFill>
                <a:schemeClr val="accent1"/>
              </a:solidFill>
            </a:endParaRPr>
          </a:p>
          <a:p>
            <a:r>
              <a:rPr lang="es-ES" sz="1400" b="1" dirty="0">
                <a:solidFill>
                  <a:schemeClr val="accent1"/>
                </a:solidFill>
              </a:rPr>
              <a:t>No obstante, tiene notables retos técnicos, organizativos, de infraestructuras, etc.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2F085B-F53F-4112-963D-B2788A56C0EF}"/>
              </a:ext>
            </a:extLst>
          </p:cNvPr>
          <p:cNvSpPr txBox="1"/>
          <p:nvPr/>
        </p:nvSpPr>
        <p:spPr>
          <a:xfrm>
            <a:off x="4683135" y="960473"/>
            <a:ext cx="3422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2"/>
                </a:solidFill>
              </a:rPr>
              <a:t>Balanza comercial de productos agroalimentarios ( US$ millones)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0D1942-77A0-4CF2-8BFF-B9A2B5728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783" y="1530309"/>
            <a:ext cx="5981217" cy="339227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9F5EF92-7D7C-4EE9-8A8C-B67B83D9C1CD}"/>
              </a:ext>
            </a:extLst>
          </p:cNvPr>
          <p:cNvSpPr/>
          <p:nvPr/>
        </p:nvSpPr>
        <p:spPr>
          <a:xfrm>
            <a:off x="7092926" y="4922583"/>
            <a:ext cx="1700402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INEC</a:t>
            </a:r>
          </a:p>
        </p:txBody>
      </p:sp>
    </p:spTree>
    <p:extLst>
      <p:ext uri="{BB962C8B-B14F-4D97-AF65-F5344CB8AC3E}">
        <p14:creationId xmlns:p14="http://schemas.microsoft.com/office/powerpoint/2010/main" val="1047225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79" y="83218"/>
            <a:ext cx="8427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También el sector digital tiene potencial. Panamá no solo como usuario, sino como generador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F3220-18C4-486C-9D4A-CE94FAC29651}"/>
              </a:ext>
            </a:extLst>
          </p:cNvPr>
          <p:cNvSpPr txBox="1"/>
          <p:nvPr/>
        </p:nvSpPr>
        <p:spPr>
          <a:xfrm>
            <a:off x="130887" y="1551346"/>
            <a:ext cx="27618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1"/>
                </a:solidFill>
              </a:rPr>
              <a:t>Los países y empresas más digitalizados se han mostrado más resistentes a la crisis. Panamá muestra rezagos importantes en este ámbito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71E0D3-59C2-408D-BF5C-806377CD9EF3}"/>
              </a:ext>
            </a:extLst>
          </p:cNvPr>
          <p:cNvSpPr txBox="1"/>
          <p:nvPr/>
        </p:nvSpPr>
        <p:spPr>
          <a:xfrm>
            <a:off x="985231" y="4692628"/>
            <a:ext cx="1590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419" sz="1200" dirty="0"/>
              <a:t>Fuente: a partir de UIT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0F23AE4-9B6B-48F2-9411-FF226955D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760" y="1150062"/>
            <a:ext cx="6087353" cy="39102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FF29D0F-E46E-4BF6-B8A0-C2E79531BA3D}"/>
              </a:ext>
            </a:extLst>
          </p:cNvPr>
          <p:cNvSpPr txBox="1"/>
          <p:nvPr/>
        </p:nvSpPr>
        <p:spPr>
          <a:xfrm>
            <a:off x="7022841" y="1568880"/>
            <a:ext cx="1859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/>
                </a:solidFill>
                <a:latin typeface="+mn-lt"/>
                <a:cs typeface="+mn-cs"/>
              </a:rPr>
              <a:t>Intensidad de la digitalización. Economías avanzadas= 100</a:t>
            </a:r>
            <a:endParaRPr lang="es-E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9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3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4704" y="-4524704"/>
            <a:ext cx="94593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044337-686F-4A35-901A-356D20D4B613}"/>
              </a:ext>
            </a:extLst>
          </p:cNvPr>
          <p:cNvSpPr txBox="1"/>
          <p:nvPr/>
        </p:nvSpPr>
        <p:spPr>
          <a:xfrm>
            <a:off x="650031" y="1177602"/>
            <a:ext cx="73307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es-419" sz="2000" b="1" dirty="0">
                <a:solidFill>
                  <a:schemeClr val="tx2"/>
                </a:solidFill>
              </a:rPr>
              <a:t>¿Por qué es importante la competitividad?</a:t>
            </a:r>
          </a:p>
          <a:p>
            <a:pPr marL="342900" indent="-342900">
              <a:buFontTx/>
              <a:buAutoNum type="arabicPeriod"/>
            </a:pPr>
            <a:endParaRPr lang="es-419" sz="2000" b="1" dirty="0">
              <a:solidFill>
                <a:schemeClr val="tx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s-419" sz="2000" b="1" dirty="0">
                <a:solidFill>
                  <a:schemeClr val="tx2"/>
                </a:solidFill>
              </a:rPr>
              <a:t>¿Cómo aparece Panamá en los indicadores de competitividad?</a:t>
            </a:r>
            <a:endParaRPr lang="es-ES" sz="2000" b="1" dirty="0">
              <a:solidFill>
                <a:schemeClr val="tx2"/>
              </a:solidFill>
            </a:endParaRPr>
          </a:p>
          <a:p>
            <a:pPr marL="342900" indent="-342900">
              <a:buFontTx/>
              <a:buAutoNum type="arabicPeriod"/>
            </a:pPr>
            <a:endParaRPr lang="es-419" sz="2000" b="1" dirty="0">
              <a:solidFill>
                <a:schemeClr val="tx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s-419" sz="2000" b="1" dirty="0">
                <a:solidFill>
                  <a:schemeClr val="tx2"/>
                </a:solidFill>
              </a:rPr>
              <a:t>La competitividad como acción colectiva</a:t>
            </a:r>
            <a:endParaRPr lang="es-ES" sz="2000" b="1" dirty="0">
              <a:solidFill>
                <a:schemeClr val="tx2"/>
              </a:solidFill>
            </a:endParaRPr>
          </a:p>
          <a:p>
            <a:pPr marL="342900" indent="-342900">
              <a:buFontTx/>
              <a:buAutoNum type="arabicPeriod"/>
            </a:pPr>
            <a:endParaRPr lang="es-419" sz="2000" b="1" dirty="0">
              <a:solidFill>
                <a:schemeClr val="tx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s-419" sz="2000" b="1" dirty="0">
                <a:solidFill>
                  <a:schemeClr val="tx2"/>
                </a:solidFill>
              </a:rPr>
              <a:t>Sectores con potencial de crecimiento</a:t>
            </a:r>
            <a:endParaRPr lang="es-ES" sz="2000" b="1" dirty="0">
              <a:solidFill>
                <a:schemeClr val="tx2"/>
              </a:solidFill>
            </a:endParaRPr>
          </a:p>
          <a:p>
            <a:pPr marL="342900" lvl="0" indent="-342900">
              <a:buAutoNum type="arabicPeriod"/>
            </a:pPr>
            <a:endParaRPr lang="es-ES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BC0D8B-3E8D-41C5-A848-D23E3F9D6DAA}"/>
              </a:ext>
            </a:extLst>
          </p:cNvPr>
          <p:cNvSpPr txBox="1"/>
          <p:nvPr/>
        </p:nvSpPr>
        <p:spPr>
          <a:xfrm>
            <a:off x="211494" y="160064"/>
            <a:ext cx="85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</a:rPr>
              <a:t>Fortalezas para la competitividad de Panamá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2EFFCFE-6DFC-4854-8714-84E718F2BC8C}"/>
              </a:ext>
            </a:extLst>
          </p:cNvPr>
          <p:cNvSpPr/>
          <p:nvPr/>
        </p:nvSpPr>
        <p:spPr>
          <a:xfrm>
            <a:off x="354564" y="1036964"/>
            <a:ext cx="841750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1" dirty="0">
                <a:solidFill>
                  <a:schemeClr val="tx2"/>
                </a:solidFill>
              </a:rPr>
              <a:t>Dolarización, centro bancario y buen acceso a mercados financieros internacionales</a:t>
            </a: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600" b="1" i="1" dirty="0">
              <a:solidFill>
                <a:schemeClr val="tx2"/>
              </a:solidFill>
            </a:endParaRP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1" dirty="0">
                <a:solidFill>
                  <a:schemeClr val="tx2"/>
                </a:solidFill>
              </a:rPr>
              <a:t>País muy dinámico en los últimos 15 años y con estabilidad macro</a:t>
            </a: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600" b="1" i="1" dirty="0">
              <a:solidFill>
                <a:schemeClr val="tx2"/>
              </a:solidFill>
            </a:endParaRP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1" dirty="0">
                <a:solidFill>
                  <a:schemeClr val="tx2"/>
                </a:solidFill>
              </a:rPr>
              <a:t>Hub logístico</a:t>
            </a: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600" b="1" i="1" dirty="0">
              <a:solidFill>
                <a:schemeClr val="tx2"/>
              </a:solidFill>
            </a:endParaRP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1" dirty="0">
                <a:solidFill>
                  <a:schemeClr val="tx2"/>
                </a:solidFill>
              </a:rPr>
              <a:t>Experiencia en atraer inversión extranjera y oportunidades de nueva inversión (</a:t>
            </a:r>
            <a:r>
              <a:rPr lang="es-ES" sz="1600" b="1" i="1" dirty="0" err="1">
                <a:solidFill>
                  <a:schemeClr val="tx2"/>
                </a:solidFill>
              </a:rPr>
              <a:t>nearshoring</a:t>
            </a:r>
            <a:r>
              <a:rPr lang="es-ES" sz="1600" b="1" i="1" dirty="0">
                <a:solidFill>
                  <a:schemeClr val="tx2"/>
                </a:solidFill>
              </a:rPr>
              <a:t>). ¿Inversión exterior de Panamá?</a:t>
            </a: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600" b="1" i="1" dirty="0">
              <a:solidFill>
                <a:schemeClr val="tx2"/>
              </a:solidFill>
            </a:endParaRP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1" dirty="0">
                <a:solidFill>
                  <a:schemeClr val="tx2"/>
                </a:solidFill>
              </a:rPr>
              <a:t>Oportunidades de desarrollo de algunos sectores: turismo, financiero, agro, etc.</a:t>
            </a: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600" b="1" i="1" dirty="0">
              <a:solidFill>
                <a:schemeClr val="tx2"/>
              </a:solidFill>
            </a:endParaRPr>
          </a:p>
          <a:p>
            <a:pPr marL="398463" lvl="1" indent="-2238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b="1" i="1" dirty="0">
                <a:solidFill>
                  <a:schemeClr val="tx2"/>
                </a:solidFill>
              </a:rPr>
              <a:t>Exitoso en la atracción de talento extranjero cualificado</a:t>
            </a:r>
          </a:p>
        </p:txBody>
      </p:sp>
    </p:spTree>
    <p:extLst>
      <p:ext uri="{BB962C8B-B14F-4D97-AF65-F5344CB8AC3E}">
        <p14:creationId xmlns:p14="http://schemas.microsoft.com/office/powerpoint/2010/main" val="1027839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BC0D8B-3E8D-41C5-A848-D23E3F9D6DAA}"/>
              </a:ext>
            </a:extLst>
          </p:cNvPr>
          <p:cNvSpPr txBox="1"/>
          <p:nvPr/>
        </p:nvSpPr>
        <p:spPr>
          <a:xfrm>
            <a:off x="211494" y="160064"/>
            <a:ext cx="8560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</a:rPr>
              <a:t>Es importante para materializar este potencial seguir avanzando en esas áreas de la acción colectiva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2EFFCFE-6DFC-4854-8714-84E718F2BC8C}"/>
              </a:ext>
            </a:extLst>
          </p:cNvPr>
          <p:cNvSpPr/>
          <p:nvPr/>
        </p:nvSpPr>
        <p:spPr>
          <a:xfrm>
            <a:off x="354564" y="1254679"/>
            <a:ext cx="8789436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PA" sz="1600" b="1" i="1" dirty="0">
                <a:solidFill>
                  <a:schemeClr val="tx2"/>
                </a:solidFill>
              </a:rPr>
              <a:t>Gestión pública</a:t>
            </a: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PA" sz="1600" b="1" i="1" dirty="0">
              <a:solidFill>
                <a:schemeClr val="tx2"/>
              </a:solidFill>
            </a:endParaRP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PA" sz="1600" b="1" i="1" dirty="0">
                <a:solidFill>
                  <a:schemeClr val="tx2"/>
                </a:solidFill>
              </a:rPr>
              <a:t>Capital humano</a:t>
            </a: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PA" sz="1600" b="1" i="1" dirty="0">
              <a:solidFill>
                <a:schemeClr val="tx2"/>
              </a:solidFill>
            </a:endParaRP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PA" sz="1600" b="1" i="1" dirty="0">
                <a:solidFill>
                  <a:schemeClr val="tx2"/>
                </a:solidFill>
              </a:rPr>
              <a:t>Conexión de las provincias fuera del eje canalero</a:t>
            </a: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PA" sz="1600" b="1" i="1" dirty="0">
              <a:solidFill>
                <a:schemeClr val="tx2"/>
              </a:solidFill>
            </a:endParaRP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PA" sz="1600" b="1" i="1" dirty="0">
                <a:solidFill>
                  <a:schemeClr val="tx2"/>
                </a:solidFill>
              </a:rPr>
              <a:t>Provisión de algunos servicios</a:t>
            </a: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PA" sz="1600" b="1" i="1" dirty="0">
              <a:solidFill>
                <a:schemeClr val="tx2"/>
              </a:solidFill>
            </a:endParaRPr>
          </a:p>
          <a:p>
            <a:pPr marL="460375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PA" sz="1600" b="1" i="1" dirty="0">
                <a:solidFill>
                  <a:schemeClr val="tx2"/>
                </a:solidFill>
              </a:rPr>
              <a:t>Superar algunos riesgos que enfrenta el país: sostenibilidad fiscal, </a:t>
            </a:r>
            <a:r>
              <a:rPr lang="es-ES" sz="1600" b="1" i="1" dirty="0">
                <a:solidFill>
                  <a:schemeClr val="tx2"/>
                </a:solidFill>
              </a:rPr>
              <a:t>Caja del Seguro Social, calificación riesgo país, </a:t>
            </a:r>
            <a:r>
              <a:rPr lang="es-ES" sz="1600" b="1" i="1" dirty="0" err="1">
                <a:solidFill>
                  <a:schemeClr val="tx2"/>
                </a:solidFill>
              </a:rPr>
              <a:t>Gafi</a:t>
            </a:r>
            <a:r>
              <a:rPr lang="es-ES" sz="1600" b="1" i="1" dirty="0">
                <a:solidFill>
                  <a:schemeClr val="tx2"/>
                </a:solidFill>
              </a:rPr>
              <a:t>, etc. </a:t>
            </a:r>
          </a:p>
          <a:p>
            <a:pPr marL="174625" lvl="1">
              <a:spcAft>
                <a:spcPts val="600"/>
              </a:spcAft>
            </a:pPr>
            <a:endParaRPr lang="es-ES" sz="16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564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84E712-C1A9-4007-84D6-535A8B990229}"/>
              </a:ext>
            </a:extLst>
          </p:cNvPr>
          <p:cNvSpPr txBox="1"/>
          <p:nvPr/>
        </p:nvSpPr>
        <p:spPr>
          <a:xfrm>
            <a:off x="125033" y="215841"/>
            <a:ext cx="6450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</a:rPr>
              <a:t>Estrategia GBID 2021 – 2024 focalizada en tres áreas prioritarias</a:t>
            </a:r>
          </a:p>
        </p:txBody>
      </p:sp>
      <p:sp>
        <p:nvSpPr>
          <p:cNvPr id="9" name="TextBox 42">
            <a:extLst>
              <a:ext uri="{FF2B5EF4-FFF2-40B4-BE49-F238E27FC236}">
                <a16:creationId xmlns:a16="http://schemas.microsoft.com/office/drawing/2014/main" id="{6256041C-AE5B-4F29-AD94-E1A2E1137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3" y="876299"/>
            <a:ext cx="492041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500" b="1" i="1" dirty="0">
                <a:solidFill>
                  <a:schemeClr val="tx2"/>
                </a:solidFill>
                <a:ea typeface="+mn-ea"/>
              </a:rPr>
              <a:t>Objetivos estratégicos que guiarán la acción del GBID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C30A9C4-3812-47DC-BC67-86F411A0A7C2}"/>
              </a:ext>
            </a:extLst>
          </p:cNvPr>
          <p:cNvSpPr/>
          <p:nvPr/>
        </p:nvSpPr>
        <p:spPr>
          <a:xfrm>
            <a:off x="530641" y="1073361"/>
            <a:ext cx="2785636" cy="754112"/>
          </a:xfrm>
          <a:prstGeom prst="roundRect">
            <a:avLst/>
          </a:prstGeom>
          <a:solidFill>
            <a:srgbClr val="014D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6975" tIns="57151" rIns="106680" bIns="57149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66750" eaLnBrk="1" hangingPunct="1">
              <a:lnSpc>
                <a:spcPct val="90000"/>
              </a:lnSpc>
              <a:spcAft>
                <a:spcPct val="35000"/>
              </a:spcAft>
            </a:pPr>
            <a:r>
              <a:rPr lang="es-E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Modernización de la gestión pública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CA6D647-60A9-4E08-9E62-8A788003EF0B}"/>
              </a:ext>
            </a:extLst>
          </p:cNvPr>
          <p:cNvSpPr/>
          <p:nvPr/>
        </p:nvSpPr>
        <p:spPr>
          <a:xfrm>
            <a:off x="530640" y="2098122"/>
            <a:ext cx="2785636" cy="887328"/>
          </a:xfrm>
          <a:prstGeom prst="roundRect">
            <a:avLst/>
          </a:prstGeom>
          <a:solidFill>
            <a:srgbClr val="014D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6975" tIns="57151" rIns="106680" bIns="57149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66750" eaLnBrk="1" hangingPunct="1">
              <a:lnSpc>
                <a:spcPct val="90000"/>
              </a:lnSpc>
              <a:spcAft>
                <a:spcPct val="35000"/>
              </a:spcAft>
            </a:pPr>
            <a:endParaRPr lang="es-C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66750" eaLnBrk="1" hangingPunct="1">
              <a:lnSpc>
                <a:spcPct val="90000"/>
              </a:lnSpc>
              <a:spcAft>
                <a:spcPct val="35000"/>
              </a:spcAft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Mejorar la provisión de los servicios básicos</a:t>
            </a:r>
          </a:p>
          <a:p>
            <a:pPr algn="ctr" defTabSz="666750" eaLnBrk="1" hangingPunct="1">
              <a:lnSpc>
                <a:spcPct val="90000"/>
              </a:lnSpc>
              <a:spcAft>
                <a:spcPct val="35000"/>
              </a:spcAf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D8D4298-10B0-4F08-AC87-9DE05798EA19}"/>
              </a:ext>
            </a:extLst>
          </p:cNvPr>
          <p:cNvSpPr/>
          <p:nvPr/>
        </p:nvSpPr>
        <p:spPr>
          <a:xfrm>
            <a:off x="530639" y="3402396"/>
            <a:ext cx="2785636" cy="1118486"/>
          </a:xfrm>
          <a:prstGeom prst="roundRect">
            <a:avLst/>
          </a:prstGeom>
          <a:solidFill>
            <a:srgbClr val="014D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16975" tIns="57151" rIns="106680" bIns="57149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66750" eaLnBrk="1" hangingPunct="1">
              <a:lnSpc>
                <a:spcPct val="90000"/>
              </a:lnSpc>
              <a:spcAft>
                <a:spcPct val="35000"/>
              </a:spcAft>
            </a:pPr>
            <a:r>
              <a:rPr lang="es-CR" sz="1400" b="1" dirty="0">
                <a:latin typeface="Arial" panose="020B0604020202020204" pitchFamily="34" charset="0"/>
                <a:cs typeface="Arial" panose="020B0604020202020204" pitchFamily="34" charset="0"/>
              </a:rPr>
              <a:t>Reactivar y diversificar la actividad productiva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5569453-483A-4B52-A59E-9FE19E0C7165}"/>
              </a:ext>
            </a:extLst>
          </p:cNvPr>
          <p:cNvGrpSpPr/>
          <p:nvPr/>
        </p:nvGrpSpPr>
        <p:grpSpPr>
          <a:xfrm>
            <a:off x="152398" y="770477"/>
            <a:ext cx="9018965" cy="3943681"/>
            <a:chOff x="490514" y="545541"/>
            <a:chExt cx="5835680" cy="3712361"/>
          </a:xfrm>
        </p:grpSpPr>
        <p:grpSp>
          <p:nvGrpSpPr>
            <p:cNvPr id="14" name="Group 11">
              <a:extLst>
                <a:ext uri="{FF2B5EF4-FFF2-40B4-BE49-F238E27FC236}">
                  <a16:creationId xmlns:a16="http://schemas.microsoft.com/office/drawing/2014/main" id="{676CC806-2F6E-4AF7-B01F-9A0E84C448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0514" y="545541"/>
              <a:ext cx="5570385" cy="3712361"/>
              <a:chOff x="-1105662" y="786784"/>
              <a:chExt cx="6883373" cy="4779046"/>
            </a:xfrm>
          </p:grpSpPr>
          <p:sp>
            <p:nvSpPr>
              <p:cNvPr id="17" name="TextBox 1">
                <a:extLst>
                  <a:ext uri="{FF2B5EF4-FFF2-40B4-BE49-F238E27FC236}">
                    <a16:creationId xmlns:a16="http://schemas.microsoft.com/office/drawing/2014/main" id="{2AB6F1AD-8C52-47AD-AE7B-69A78C469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7781" y="1214266"/>
                <a:ext cx="4069930" cy="645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285750" indent="-28575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171446" indent="-171446"/>
                <a:r>
                  <a:rPr lang="es-ES" sz="1300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rPr>
                  <a:t>Aumentar la efectividad de la administración tributaria</a:t>
                </a:r>
              </a:p>
              <a:p>
                <a:pPr marL="171446" indent="-171446"/>
                <a:r>
                  <a:rPr lang="es-ES" sz="1300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rPr>
                  <a:t>Promover la transformación digital de la administración pública</a:t>
                </a:r>
              </a:p>
            </p:txBody>
          </p:sp>
          <p:sp>
            <p:nvSpPr>
              <p:cNvPr id="18" name="TextBox 42">
                <a:extLst>
                  <a:ext uri="{FF2B5EF4-FFF2-40B4-BE49-F238E27FC236}">
                    <a16:creationId xmlns:a16="http://schemas.microsoft.com/office/drawing/2014/main" id="{992EB81B-1E33-4211-8935-BE9AE9B36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-3372142" y="3053264"/>
                <a:ext cx="4779046" cy="24608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4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Áreas de la Estrategia de País</a:t>
                </a:r>
              </a:p>
            </p:txBody>
          </p:sp>
        </p:grpSp>
        <p:sp>
          <p:nvSpPr>
            <p:cNvPr id="15" name="TextBox 38">
              <a:extLst>
                <a:ext uri="{FF2B5EF4-FFF2-40B4-BE49-F238E27FC236}">
                  <a16:creationId xmlns:a16="http://schemas.microsoft.com/office/drawing/2014/main" id="{F64C3DD4-87E2-4D80-8130-42B874777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3741" y="1783072"/>
              <a:ext cx="3474752" cy="6895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9pPr>
            </a:lstStyle>
            <a:p>
              <a:pPr marL="171446" indent="-171446"/>
              <a:r>
                <a:rPr lang="es-ES" sz="13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rPr>
                <a:t>Ampliar el acceso y calidad de los servicios de protección social, salud, y agua y saneamiento en las poblaciones vulnerables</a:t>
              </a:r>
              <a:endParaRPr lang="es-ES_tradnl" sz="1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endParaRPr>
            </a:p>
            <a:p>
              <a:pPr marL="171446" indent="-171446"/>
              <a:r>
                <a:rPr lang="es-ES" sz="13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rPr>
                <a:t>Mejorar la calidad y pertinencia del sistema educativo</a:t>
              </a:r>
            </a:p>
          </p:txBody>
        </p:sp>
        <p:sp>
          <p:nvSpPr>
            <p:cNvPr id="16" name="TextBox 38">
              <a:extLst>
                <a:ext uri="{FF2B5EF4-FFF2-40B4-BE49-F238E27FC236}">
                  <a16:creationId xmlns:a16="http://schemas.microsoft.com/office/drawing/2014/main" id="{33D931B5-9251-4BA9-AD51-DFEB8B358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299" y="3006630"/>
              <a:ext cx="3558895" cy="953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anose="020B0600070205080204" pitchFamily="34" charset="-128"/>
                </a:defRPr>
              </a:lvl9pPr>
            </a:lstStyle>
            <a:p>
              <a:pPr marL="171446" indent="-171446"/>
              <a:r>
                <a:rPr lang="es-ES" sz="13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rPr>
                <a:t>Ampliar el acceso al crédito de sectores sub-atendidos</a:t>
              </a:r>
              <a:endParaRPr lang="es-AR" sz="1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endParaRPr>
            </a:p>
            <a:p>
              <a:pPr marL="171446" indent="-171446"/>
              <a:r>
                <a:rPr lang="es-ES" sz="13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rPr>
                <a:t>Desarrollar servicios de infraestructura de calidad </a:t>
              </a:r>
            </a:p>
            <a:p>
              <a:pPr marL="171446" indent="-171446"/>
              <a:r>
                <a:rPr lang="es-ES" sz="13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rPr>
                <a:t>Facilitar mayor adopción digital </a:t>
              </a:r>
            </a:p>
            <a:p>
              <a:pPr marL="171446" indent="-171446"/>
              <a:r>
                <a:rPr lang="es-ES" sz="13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rPr>
                <a:t>Desarrollar servicios para el crecimiento del turismo y la agricultura</a:t>
              </a:r>
            </a:p>
          </p:txBody>
        </p:sp>
      </p:grpSp>
      <p:pic>
        <p:nvPicPr>
          <p:cNvPr id="19" name="Graphic 18" descr="Bank">
            <a:extLst>
              <a:ext uri="{FF2B5EF4-FFF2-40B4-BE49-F238E27FC236}">
                <a16:creationId xmlns:a16="http://schemas.microsoft.com/office/drawing/2014/main" id="{1382C273-E7CC-4283-BA54-DE1C44EBA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76337" y="1060073"/>
            <a:ext cx="715751" cy="715751"/>
          </a:xfrm>
          <a:prstGeom prst="rect">
            <a:avLst/>
          </a:prstGeom>
        </p:spPr>
      </p:pic>
      <p:pic>
        <p:nvPicPr>
          <p:cNvPr id="20" name="Graphic 19" descr="Family with two children">
            <a:extLst>
              <a:ext uri="{FF2B5EF4-FFF2-40B4-BE49-F238E27FC236}">
                <a16:creationId xmlns:a16="http://schemas.microsoft.com/office/drawing/2014/main" id="{F2026D5B-A3AB-431E-939F-E6311C98C5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76337" y="2139038"/>
            <a:ext cx="745018" cy="745018"/>
          </a:xfrm>
          <a:prstGeom prst="rect">
            <a:avLst/>
          </a:prstGeom>
        </p:spPr>
      </p:pic>
      <p:pic>
        <p:nvPicPr>
          <p:cNvPr id="21" name="Graphic 20" descr="Connections">
            <a:extLst>
              <a:ext uri="{FF2B5EF4-FFF2-40B4-BE49-F238E27FC236}">
                <a16:creationId xmlns:a16="http://schemas.microsoft.com/office/drawing/2014/main" id="{9FBE496C-D3E7-443B-B362-DC7B85AE53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56673" y="3552392"/>
            <a:ext cx="793548" cy="793548"/>
          </a:xfrm>
          <a:prstGeom prst="rect">
            <a:avLst/>
          </a:prstGeom>
        </p:spPr>
      </p:pic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539787E0-3F99-47DB-B68B-96CCBB34618D}"/>
              </a:ext>
            </a:extLst>
          </p:cNvPr>
          <p:cNvSpPr/>
          <p:nvPr/>
        </p:nvSpPr>
        <p:spPr>
          <a:xfrm>
            <a:off x="530639" y="4867626"/>
            <a:ext cx="8262484" cy="140404"/>
          </a:xfrm>
          <a:prstGeom prst="left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968924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056364-B503-488B-AFC2-CE32E2B3E8F8}"/>
              </a:ext>
            </a:extLst>
          </p:cNvPr>
          <p:cNvSpPr txBox="1"/>
          <p:nvPr/>
        </p:nvSpPr>
        <p:spPr>
          <a:xfrm>
            <a:off x="115796" y="240518"/>
            <a:ext cx="7567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</a:rPr>
              <a:t>Y enmarcada en la visión 2025 del GBID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3F510A-6385-4D7D-AE1D-F1ADB5FCFE0C}"/>
              </a:ext>
            </a:extLst>
          </p:cNvPr>
          <p:cNvSpPr txBox="1"/>
          <p:nvPr/>
        </p:nvSpPr>
        <p:spPr>
          <a:xfrm>
            <a:off x="460005" y="1417938"/>
            <a:ext cx="776959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i="0" dirty="0">
                <a:solidFill>
                  <a:schemeClr val="accent1"/>
                </a:solidFill>
                <a:effectLst/>
                <a:latin typeface="GothamHTF-Book"/>
              </a:rPr>
              <a:t>Integración regional y fortalecimiento de las cadenas de valor</a:t>
            </a:r>
          </a:p>
          <a:p>
            <a:endParaRPr lang="es-ES" b="1" dirty="0">
              <a:solidFill>
                <a:schemeClr val="accent1"/>
              </a:solidFill>
              <a:latin typeface="GothamHTF-Book"/>
            </a:endParaRPr>
          </a:p>
          <a:p>
            <a:r>
              <a:rPr lang="es-ES" b="1" i="0" dirty="0">
                <a:solidFill>
                  <a:schemeClr val="accent1"/>
                </a:solidFill>
                <a:effectLst/>
                <a:latin typeface="GothamHTF-Book"/>
              </a:rPr>
              <a:t>Apoyo a las pequeñas y medianas empresas</a:t>
            </a:r>
          </a:p>
          <a:p>
            <a:endParaRPr lang="es-ES" b="1" dirty="0">
              <a:solidFill>
                <a:schemeClr val="accent1"/>
              </a:solidFill>
              <a:latin typeface="GothamHTF-Book"/>
            </a:endParaRPr>
          </a:p>
          <a:p>
            <a:r>
              <a:rPr lang="es-ES" b="1" i="0" dirty="0">
                <a:solidFill>
                  <a:schemeClr val="accent1"/>
                </a:solidFill>
                <a:effectLst/>
                <a:latin typeface="GothamHTF-Book"/>
              </a:rPr>
              <a:t>Economía digital</a:t>
            </a:r>
          </a:p>
          <a:p>
            <a:endParaRPr lang="es-ES" b="1" dirty="0">
              <a:solidFill>
                <a:schemeClr val="accent1"/>
              </a:solidFill>
              <a:latin typeface="GothamHTF-Book"/>
            </a:endParaRPr>
          </a:p>
          <a:p>
            <a:r>
              <a:rPr lang="es-ES" b="1" i="0" dirty="0">
                <a:solidFill>
                  <a:schemeClr val="accent1"/>
                </a:solidFill>
                <a:effectLst/>
                <a:latin typeface="GothamHTF-Book"/>
              </a:rPr>
              <a:t>Género</a:t>
            </a:r>
          </a:p>
          <a:p>
            <a:endParaRPr lang="es-ES" b="1" dirty="0">
              <a:solidFill>
                <a:schemeClr val="accent1"/>
              </a:solidFill>
              <a:latin typeface="GothamHTF-Book"/>
            </a:endParaRPr>
          </a:p>
          <a:p>
            <a:r>
              <a:rPr lang="es-ES" b="1" i="0" dirty="0">
                <a:solidFill>
                  <a:schemeClr val="accent1"/>
                </a:solidFill>
                <a:effectLst/>
                <a:latin typeface="GothamHTF-Book"/>
              </a:rPr>
              <a:t>Cambio climático</a:t>
            </a:r>
            <a:endParaRPr lang="es-E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48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LIDE PPT 16-9-01.jpg">
            <a:extLst>
              <a:ext uri="{FF2B5EF4-FFF2-40B4-BE49-F238E27FC236}">
                <a16:creationId xmlns:a16="http://schemas.microsoft.com/office/drawing/2014/main" id="{A3F16FC6-F0E5-4F4F-83B4-1F22732E8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1">
            <a:extLst>
              <a:ext uri="{FF2B5EF4-FFF2-40B4-BE49-F238E27FC236}">
                <a16:creationId xmlns:a16="http://schemas.microsoft.com/office/drawing/2014/main" id="{B9198621-F6B4-4672-A4C9-97D51B4C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441575"/>
            <a:ext cx="2706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¡MUCHAS GRACIAS!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3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4704" y="-4524704"/>
            <a:ext cx="94593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079360057"/>
              </p:ext>
            </p:extLst>
          </p:nvPr>
        </p:nvGraphicFramePr>
        <p:xfrm>
          <a:off x="513347" y="539750"/>
          <a:ext cx="8069179" cy="4000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138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595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Tras finalizar la </a:t>
            </a:r>
            <a:r>
              <a:rPr lang="es-ES" sz="1600" b="1" dirty="0" err="1">
                <a:solidFill>
                  <a:schemeClr val="bg1"/>
                </a:solidFill>
              </a:rPr>
              <a:t>expansion</a:t>
            </a:r>
            <a:r>
              <a:rPr lang="es-ES" sz="1600" b="1" dirty="0">
                <a:solidFill>
                  <a:schemeClr val="bg1"/>
                </a:solidFill>
              </a:rPr>
              <a:t> del Canal y el boom de construcción, la economía venía desacelerándose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9676B3-C501-406D-BCD3-ECDA0D441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2049"/>
            <a:ext cx="4601141" cy="276037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4CC6F56-F9EA-4141-9E0F-3B9ADA2AEE85}"/>
              </a:ext>
            </a:extLst>
          </p:cNvPr>
          <p:cNvSpPr/>
          <p:nvPr/>
        </p:nvSpPr>
        <p:spPr>
          <a:xfrm>
            <a:off x="1799858" y="1406527"/>
            <a:ext cx="2209515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400" b="1" dirty="0"/>
              <a:t>Tasa de </a:t>
            </a:r>
            <a:r>
              <a:rPr lang="en-US" sz="1400" b="1" dirty="0" err="1"/>
              <a:t>crecimiento</a:t>
            </a:r>
            <a:r>
              <a:rPr lang="en-US" sz="1400" b="1" dirty="0"/>
              <a:t> del PIB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A4B287-8911-4606-A5B1-8A2B09C40FC6}"/>
              </a:ext>
            </a:extLst>
          </p:cNvPr>
          <p:cNvSpPr/>
          <p:nvPr/>
        </p:nvSpPr>
        <p:spPr>
          <a:xfrm>
            <a:off x="2365473" y="4571398"/>
            <a:ext cx="2089932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INEC y FMI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3F8E7D-98AB-4D37-8895-B88A75BF6AE0}"/>
              </a:ext>
            </a:extLst>
          </p:cNvPr>
          <p:cNvSpPr txBox="1"/>
          <p:nvPr/>
        </p:nvSpPr>
        <p:spPr>
          <a:xfrm>
            <a:off x="5346837" y="1692759"/>
            <a:ext cx="3208132" cy="55707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eaLnBrk="1" hangingPunct="1">
              <a:lnSpc>
                <a:spcPct val="90000"/>
              </a:lnSpc>
              <a:spcAft>
                <a:spcPts val="600"/>
              </a:spcAft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s-ES" dirty="0">
                <a:cs typeface="Calibri" panose="020F0502020204030204" pitchFamily="34" charset="0"/>
              </a:rPr>
              <a:t>PIB per cápita real PPA </a:t>
            </a:r>
          </a:p>
          <a:p>
            <a:r>
              <a:rPr lang="es-ES" b="0" dirty="0">
                <a:cs typeface="Calibri" panose="020F0502020204030204" pitchFamily="34" charset="0"/>
              </a:rPr>
              <a:t>América Latina y Caribe 2007=100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E3A0DC-86E8-4650-80CA-51FF9593E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589" y="2254692"/>
            <a:ext cx="4564765" cy="262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16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415413"/>
              </p:ext>
            </p:extLst>
          </p:nvPr>
        </p:nvGraphicFramePr>
        <p:xfrm>
          <a:off x="322601" y="78073"/>
          <a:ext cx="8576599" cy="4933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858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4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8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4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223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Una economía que al expandirse fue aumentando su déficit y endeudamiento con el exterior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A4B287-8911-4606-A5B1-8A2B09C40FC6}"/>
              </a:ext>
            </a:extLst>
          </p:cNvPr>
          <p:cNvSpPr/>
          <p:nvPr/>
        </p:nvSpPr>
        <p:spPr>
          <a:xfrm>
            <a:off x="1735365" y="4586732"/>
            <a:ext cx="1649746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FMI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1AB73D-FF33-4EFE-B325-7D9D9F621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80" y="1185482"/>
            <a:ext cx="4597717" cy="29453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9A9ADA8-4BBC-448C-908F-97A8172EFF2B}"/>
              </a:ext>
            </a:extLst>
          </p:cNvPr>
          <p:cNvSpPr txBox="1"/>
          <p:nvPr/>
        </p:nvSpPr>
        <p:spPr>
          <a:xfrm>
            <a:off x="1540763" y="1185482"/>
            <a:ext cx="2509935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Pasivos</a:t>
            </a:r>
            <a:r>
              <a:rPr lang="en-US" sz="1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externos</a:t>
            </a:r>
            <a:r>
              <a:rPr lang="en-US" sz="1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netos</a:t>
            </a:r>
            <a:r>
              <a:rPr lang="en-US" sz="1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1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casi</a:t>
            </a:r>
            <a:r>
              <a:rPr lang="en-US" sz="1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</a:t>
            </a:r>
            <a:r>
              <a:rPr lang="en-US" sz="1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100% del PIB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DFCDB0-2FE8-4426-87A1-DF632A2167B8}"/>
              </a:ext>
            </a:extLst>
          </p:cNvPr>
          <p:cNvSpPr txBox="1"/>
          <p:nvPr/>
        </p:nvSpPr>
        <p:spPr>
          <a:xfrm>
            <a:off x="5516299" y="1973921"/>
            <a:ext cx="30386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tx2"/>
                </a:solidFill>
              </a:rPr>
              <a:t>Con un sesgo creciente hacia sectores de demanda interna en la composición del PIB</a:t>
            </a:r>
          </a:p>
        </p:txBody>
      </p:sp>
    </p:spTree>
    <p:extLst>
      <p:ext uri="{BB962C8B-B14F-4D97-AF65-F5344CB8AC3E}">
        <p14:creationId xmlns:p14="http://schemas.microsoft.com/office/powerpoint/2010/main" val="212459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195186"/>
            <a:ext cx="8223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Con el tiempo, se ha ido reduciendo la relación entre el ingreso nacional y el producto interno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CC6F56-F9EA-4141-9E0F-3B9ADA2AEE85}"/>
              </a:ext>
            </a:extLst>
          </p:cNvPr>
          <p:cNvSpPr/>
          <p:nvPr/>
        </p:nvSpPr>
        <p:spPr>
          <a:xfrm>
            <a:off x="3498281" y="995179"/>
            <a:ext cx="1448410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400" b="1" dirty="0" err="1"/>
              <a:t>Relación</a:t>
            </a:r>
            <a:r>
              <a:rPr lang="en-US" sz="1400" b="1" dirty="0"/>
              <a:t> INB/PIB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A4B287-8911-4606-A5B1-8A2B09C40FC6}"/>
              </a:ext>
            </a:extLst>
          </p:cNvPr>
          <p:cNvSpPr/>
          <p:nvPr/>
        </p:nvSpPr>
        <p:spPr>
          <a:xfrm>
            <a:off x="2598388" y="4571398"/>
            <a:ext cx="1624098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BM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CDE5E0-86DA-4C8B-988B-A3411DFF6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44" y="1312756"/>
            <a:ext cx="4301237" cy="25804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867A59-FAD7-405E-8F3F-E99A76780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161" y="1681398"/>
            <a:ext cx="4111995" cy="246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1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3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4704" y="-4524704"/>
            <a:ext cx="94593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812093606"/>
              </p:ext>
            </p:extLst>
          </p:nvPr>
        </p:nvGraphicFramePr>
        <p:xfrm>
          <a:off x="563111" y="571667"/>
          <a:ext cx="8319634" cy="4000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523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44146A-1D45-4C12-88F1-ADC7F8EEDD05}"/>
              </a:ext>
            </a:extLst>
          </p:cNvPr>
          <p:cNvSpPr txBox="1"/>
          <p:nvPr/>
        </p:nvSpPr>
        <p:spPr>
          <a:xfrm>
            <a:off x="330980" y="83218"/>
            <a:ext cx="822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Caída de la productividad y competitividad en los últimos años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8684-88CF-44F5-A715-3D9318E43F45}"/>
              </a:ext>
            </a:extLst>
          </p:cNvPr>
          <p:cNvSpPr/>
          <p:nvPr/>
        </p:nvSpPr>
        <p:spPr>
          <a:xfrm>
            <a:off x="1236421" y="4727263"/>
            <a:ext cx="21748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200" b="1" dirty="0"/>
              <a:t>Fuente: a </a:t>
            </a:r>
            <a:r>
              <a:rPr lang="en-US" sz="1200" b="1" dirty="0" err="1"/>
              <a:t>partir</a:t>
            </a:r>
            <a:r>
              <a:rPr lang="en-US" sz="1200" b="1" dirty="0"/>
              <a:t> de WEF e INEC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685E6-7612-4485-A52A-699C83D27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30" y="1509242"/>
            <a:ext cx="4091938" cy="262470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3A1A34D-AE0F-42B7-A68A-BB84E74F1D9C}"/>
              </a:ext>
            </a:extLst>
          </p:cNvPr>
          <p:cNvSpPr/>
          <p:nvPr/>
        </p:nvSpPr>
        <p:spPr>
          <a:xfrm>
            <a:off x="4728742" y="1200792"/>
            <a:ext cx="32831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PE" sz="1600" b="1" dirty="0"/>
              <a:t>Cambio en la posición de Panamá en el Índice de Competitividad Global</a:t>
            </a:r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8E122C-514D-4A3E-95C7-B33CA72EEA0F}"/>
              </a:ext>
            </a:extLst>
          </p:cNvPr>
          <p:cNvSpPr/>
          <p:nvPr/>
        </p:nvSpPr>
        <p:spPr>
          <a:xfrm>
            <a:off x="856538" y="1522749"/>
            <a:ext cx="20235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PE" sz="1600" b="1" dirty="0"/>
              <a:t>Productividad del trabajo. 2007=100</a:t>
            </a: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F224D2-E17A-45CB-B370-BFA6FE0AE3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399" b="11596"/>
          <a:stretch/>
        </p:blipFill>
        <p:spPr>
          <a:xfrm>
            <a:off x="4523621" y="1724204"/>
            <a:ext cx="4620379" cy="23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61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6568C9FBB4C94DA1C552133E227C12" ma:contentTypeVersion="1" ma:contentTypeDescription="Crear nuevo documento." ma:contentTypeScope="" ma:versionID="86c4ca5abb6b60f1086e44e76f99e69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fa58ab6bdef439119b64b6b50b7cac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F65995-D747-44DB-B374-F6F94A1066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F4031C-5DA3-4035-B35A-299A7603CB9F}">
  <ds:schemaRefs>
    <ds:schemaRef ds:uri="http://purl.org/dc/elements/1.1/"/>
    <ds:schemaRef ds:uri="http://schemas.microsoft.com/sharepoint/v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A8AFAE-0685-4250-BF2C-8EA149CBAF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991</Words>
  <Application>Microsoft Office PowerPoint</Application>
  <PresentationFormat>Presentación en pantalla (16:9)</PresentationFormat>
  <Paragraphs>131</Paragraphs>
  <Slides>24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2" baseType="lpstr">
      <vt:lpstr>MS PGothic</vt:lpstr>
      <vt:lpstr>Arial</vt:lpstr>
      <vt:lpstr>Arial Black</vt:lpstr>
      <vt:lpstr>Calibri</vt:lpstr>
      <vt:lpstr>GothamHTF-Book</vt:lpstr>
      <vt:lpstr>Segoe UI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Garcimartin Alferez, Carlos Eugenio</dc:creator>
  <cp:lastModifiedBy>DELL</cp:lastModifiedBy>
  <cp:revision>31</cp:revision>
  <dcterms:created xsi:type="dcterms:W3CDTF">2020-03-09T14:30:58Z</dcterms:created>
  <dcterms:modified xsi:type="dcterms:W3CDTF">2021-10-22T21:08:45Z</dcterms:modified>
</cp:coreProperties>
</file>